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664" r:id="rId3"/>
  </p:sldMasterIdLst>
  <p:notesMasterIdLst>
    <p:notesMasterId r:id="rId39"/>
  </p:notesMasterIdLst>
  <p:handoutMasterIdLst>
    <p:handoutMasterId r:id="rId40"/>
  </p:handoutMasterIdLst>
  <p:sldIdLst>
    <p:sldId id="256" r:id="rId4"/>
    <p:sldId id="257" r:id="rId5"/>
    <p:sldId id="260" r:id="rId6"/>
    <p:sldId id="339" r:id="rId7"/>
    <p:sldId id="370" r:id="rId8"/>
    <p:sldId id="371" r:id="rId9"/>
    <p:sldId id="344" r:id="rId10"/>
    <p:sldId id="362" r:id="rId11"/>
    <p:sldId id="387" r:id="rId12"/>
    <p:sldId id="363" r:id="rId13"/>
    <p:sldId id="364" r:id="rId14"/>
    <p:sldId id="395" r:id="rId15"/>
    <p:sldId id="380" r:id="rId16"/>
    <p:sldId id="372" r:id="rId17"/>
    <p:sldId id="366" r:id="rId18"/>
    <p:sldId id="373" r:id="rId19"/>
    <p:sldId id="377" r:id="rId20"/>
    <p:sldId id="368" r:id="rId21"/>
    <p:sldId id="384" r:id="rId22"/>
    <p:sldId id="378" r:id="rId23"/>
    <p:sldId id="385" r:id="rId24"/>
    <p:sldId id="358" r:id="rId25"/>
    <p:sldId id="382" r:id="rId26"/>
    <p:sldId id="390" r:id="rId27"/>
    <p:sldId id="391" r:id="rId28"/>
    <p:sldId id="392" r:id="rId29"/>
    <p:sldId id="360" r:id="rId30"/>
    <p:sldId id="383" r:id="rId31"/>
    <p:sldId id="389" r:id="rId32"/>
    <p:sldId id="386" r:id="rId33"/>
    <p:sldId id="393" r:id="rId34"/>
    <p:sldId id="394" r:id="rId35"/>
    <p:sldId id="276" r:id="rId36"/>
    <p:sldId id="286" r:id="rId37"/>
    <p:sldId id="27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krawczyk" initials="t" lastIdx="1" clrIdx="0">
    <p:extLst>
      <p:ext uri="{19B8F6BF-5375-455C-9EA6-DF929625EA0E}">
        <p15:presenceInfo xmlns:p15="http://schemas.microsoft.com/office/powerpoint/2012/main" userId="tkrawczy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F00"/>
    <a:srgbClr val="EF942F"/>
    <a:srgbClr val="FFA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8" autoAdjust="0"/>
    <p:restoredTop sz="84837" autoAdjust="0"/>
  </p:normalViewPr>
  <p:slideViewPr>
    <p:cSldViewPr snapToGrid="0">
      <p:cViewPr varScale="1">
        <p:scale>
          <a:sx n="73" d="100"/>
          <a:sy n="73" d="100"/>
        </p:scale>
        <p:origin x="998" y="62"/>
      </p:cViewPr>
      <p:guideLst/>
    </p:cSldViewPr>
  </p:slideViewPr>
  <p:notesTextViewPr>
    <p:cViewPr>
      <p:scale>
        <a:sx n="1" d="1"/>
        <a:sy n="1" d="1"/>
      </p:scale>
      <p:origin x="0" y="0"/>
    </p:cViewPr>
  </p:notesTextViewPr>
  <p:notesViewPr>
    <p:cSldViewPr snapToGrid="0">
      <p:cViewPr varScale="1">
        <p:scale>
          <a:sx n="68" d="100"/>
          <a:sy n="68" d="100"/>
        </p:scale>
        <p:origin x="3288" y="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18T09:36:46.177" idx="1">
    <p:pos x="10" y="10"/>
    <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050263-9721-43EF-AC38-28F6115BDD45}" type="datetimeFigureOut">
              <a:rPr lang="en-US" smtClean="0"/>
              <a:t>2/27/2020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DCC633-313E-4664-B570-E52027BA9E2F}" type="slidenum">
              <a:rPr lang="en-US" smtClean="0"/>
              <a:t>‹#›</a:t>
            </a:fld>
            <a:endParaRPr lang="en-US"/>
          </a:p>
        </p:txBody>
      </p:sp>
    </p:spTree>
    <p:extLst>
      <p:ext uri="{BB962C8B-B14F-4D97-AF65-F5344CB8AC3E}">
        <p14:creationId xmlns:p14="http://schemas.microsoft.com/office/powerpoint/2010/main" val="494995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790F4D-45E3-4E16-A568-54C3CC6D5229}" type="datetimeFigureOut">
              <a:rPr lang="en-US" smtClean="0"/>
              <a:t>2/27/2020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92286-4AA4-4E55-98B6-FFAF34B74A40}" type="slidenum">
              <a:rPr lang="en-US" smtClean="0"/>
              <a:t>‹#›</a:t>
            </a:fld>
            <a:endParaRPr lang="en-US"/>
          </a:p>
        </p:txBody>
      </p:sp>
    </p:spTree>
    <p:extLst>
      <p:ext uri="{BB962C8B-B14F-4D97-AF65-F5344CB8AC3E}">
        <p14:creationId xmlns:p14="http://schemas.microsoft.com/office/powerpoint/2010/main" val="3243922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Kimball </a:t>
            </a:r>
            <a:r>
              <a:rPr lang="en-GB" dirty="0" err="1"/>
              <a:t>czy</a:t>
            </a:r>
            <a:r>
              <a:rPr lang="en-GB" dirty="0"/>
              <a:t> Data Vault</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a:t>
            </a:fld>
            <a:endParaRPr lang="en-US"/>
          </a:p>
        </p:txBody>
      </p:sp>
    </p:spTree>
    <p:extLst>
      <p:ext uri="{BB962C8B-B14F-4D97-AF65-F5344CB8AC3E}">
        <p14:creationId xmlns:p14="http://schemas.microsoft.com/office/powerpoint/2010/main" val="456574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Resource classes static I dynamic</a:t>
            </a:r>
          </a:p>
          <a:p>
            <a:r>
              <a:rPr lang="en-US" sz="1200" b="0" i="0" kern="1200" dirty="0">
                <a:solidFill>
                  <a:schemeClr val="tx1"/>
                </a:solidFill>
                <a:effectLst/>
                <a:latin typeface="+mn-lt"/>
                <a:ea typeface="+mn-ea"/>
                <a:cs typeface="+mn-cs"/>
              </a:rPr>
              <a:t>Workload classification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Overview</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Map queries to allocations of resources via pre-determined rules.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Use with workload importance to effectively share resources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across different workload types.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If a query request is not matched to a classifier, it is assigned to</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default workload group (</a:t>
            </a:r>
            <a:r>
              <a:rPr lang="en-US" sz="1200" b="0" i="0" kern="1200" dirty="0" err="1">
                <a:solidFill>
                  <a:schemeClr val="tx1"/>
                </a:solidFill>
                <a:effectLst/>
                <a:latin typeface="+mn-lt"/>
                <a:ea typeface="+mn-ea"/>
                <a:cs typeface="+mn-cs"/>
              </a:rPr>
              <a:t>smallrc</a:t>
            </a:r>
            <a:r>
              <a:rPr lang="en-US" sz="1200" b="0" i="0" kern="1200" dirty="0">
                <a:solidFill>
                  <a:schemeClr val="tx1"/>
                </a:solidFill>
                <a:effectLst/>
                <a:latin typeface="+mn-lt"/>
                <a:ea typeface="+mn-ea"/>
                <a:cs typeface="+mn-cs"/>
              </a:rPr>
              <a:t> resource class)</a:t>
            </a:r>
            <a:r>
              <a:rPr lang="en-US" dirty="0"/>
              <a:t> </a:t>
            </a:r>
            <a:br>
              <a:rPr lang="en-US" dirty="0"/>
            </a:br>
            <a:r>
              <a:rPr lang="en-US" sz="1200" b="0" i="0" kern="1200" dirty="0">
                <a:solidFill>
                  <a:schemeClr val="tx1"/>
                </a:solidFill>
                <a:effectLst/>
                <a:latin typeface="+mn-lt"/>
                <a:ea typeface="+mn-ea"/>
                <a:cs typeface="+mn-cs"/>
              </a:rPr>
              <a:t>State analysts have normal importance.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National analyst is assigned high importance.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State analyst queries execute in order of arrival</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When the national analyst’s query arrives, it jumps to</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top of the queue</a:t>
            </a:r>
            <a:r>
              <a:rPr lang="en-US" dirty="0"/>
              <a:t> </a:t>
            </a:r>
            <a:br>
              <a:rPr lang="en-US"/>
            </a:b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19</a:t>
            </a:fld>
            <a:endParaRPr lang="en-US"/>
          </a:p>
        </p:txBody>
      </p:sp>
    </p:spTree>
    <p:extLst>
      <p:ext uri="{BB962C8B-B14F-4D97-AF65-F5344CB8AC3E}">
        <p14:creationId xmlns:p14="http://schemas.microsoft.com/office/powerpoint/2010/main" val="4124053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5"/>
          </p:nvPr>
        </p:nvSpPr>
        <p:spPr/>
        <p:txBody>
          <a:bodyPr/>
          <a:lstStyle/>
          <a:p>
            <a:fld id="{55992286-4AA4-4E55-98B6-FFAF34B74A40}" type="slidenum">
              <a:rPr lang="en-US" smtClean="0"/>
              <a:t>22</a:t>
            </a:fld>
            <a:endParaRPr lang="en-US"/>
          </a:p>
        </p:txBody>
      </p:sp>
    </p:spTree>
    <p:extLst>
      <p:ext uri="{BB962C8B-B14F-4D97-AF65-F5344CB8AC3E}">
        <p14:creationId xmlns:p14="http://schemas.microsoft.com/office/powerpoint/2010/main" val="402933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Nie</a:t>
            </a:r>
            <a:r>
              <a:rPr lang="en-GB" dirty="0"/>
              <a:t> </a:t>
            </a:r>
            <a:r>
              <a:rPr lang="en-GB" dirty="0" err="1"/>
              <a:t>placimy</a:t>
            </a:r>
            <a:r>
              <a:rPr lang="en-GB" dirty="0"/>
              <a:t> ze </a:t>
            </a:r>
            <a:r>
              <a:rPr lang="en-GB" dirty="0" err="1"/>
              <a:t>nie</a:t>
            </a:r>
            <a:endParaRPr lang="en-GB" dirty="0"/>
          </a:p>
          <a:p>
            <a:r>
              <a:rPr lang="en-GB" dirty="0" err="1"/>
              <a:t>Pewne</a:t>
            </a:r>
            <a:r>
              <a:rPr lang="en-GB" dirty="0"/>
              <a:t> </a:t>
            </a:r>
            <a:r>
              <a:rPr lang="en-GB" dirty="0" err="1"/>
              <a:t>operacje</a:t>
            </a:r>
            <a:r>
              <a:rPr lang="en-GB" dirty="0"/>
              <a:t> </a:t>
            </a:r>
            <a:r>
              <a:rPr lang="en-GB" dirty="0" err="1"/>
              <a:t>sa</a:t>
            </a:r>
            <a:r>
              <a:rPr lang="en-GB" dirty="0"/>
              <a:t> </a:t>
            </a:r>
            <a:r>
              <a:rPr lang="en-GB" dirty="0" err="1"/>
              <a:t>wykonywane</a:t>
            </a:r>
            <a:r>
              <a:rPr lang="en-GB" dirty="0"/>
              <a:t> </a:t>
            </a:r>
            <a:r>
              <a:rPr lang="en-GB" dirty="0" err="1"/>
              <a:t>tylko</a:t>
            </a:r>
            <a:r>
              <a:rPr lang="en-GB" dirty="0"/>
              <a:t> </a:t>
            </a:r>
            <a:r>
              <a:rPr lang="en-GB" dirty="0" err="1"/>
              <a:t>przez</a:t>
            </a:r>
            <a:r>
              <a:rPr lang="en-GB" dirty="0"/>
              <a:t> cloud services</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26</a:t>
            </a:fld>
            <a:endParaRPr lang="en-US"/>
          </a:p>
        </p:txBody>
      </p:sp>
    </p:spTree>
    <p:extLst>
      <p:ext uri="{BB962C8B-B14F-4D97-AF65-F5344CB8AC3E}">
        <p14:creationId xmlns:p14="http://schemas.microsoft.com/office/powerpoint/2010/main" val="2936457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27</a:t>
            </a:fld>
            <a:endParaRPr lang="en-US"/>
          </a:p>
        </p:txBody>
      </p:sp>
    </p:spTree>
    <p:extLst>
      <p:ext uri="{BB962C8B-B14F-4D97-AF65-F5344CB8AC3E}">
        <p14:creationId xmlns:p14="http://schemas.microsoft.com/office/powerpoint/2010/main" val="3794991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34</a:t>
            </a:fld>
            <a:endParaRPr lang="en-US"/>
          </a:p>
        </p:txBody>
      </p:sp>
    </p:spTree>
    <p:extLst>
      <p:ext uri="{BB962C8B-B14F-4D97-AF65-F5344CB8AC3E}">
        <p14:creationId xmlns:p14="http://schemas.microsoft.com/office/powerpoint/2010/main" val="3370710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5"/>
          </p:nvPr>
        </p:nvSpPr>
        <p:spPr/>
        <p:txBody>
          <a:bodyPr/>
          <a:lstStyle/>
          <a:p>
            <a:fld id="{55992286-4AA4-4E55-98B6-FFAF34B74A40}" type="slidenum">
              <a:rPr lang="en-US" smtClean="0"/>
              <a:t>4</a:t>
            </a:fld>
            <a:endParaRPr lang="en-US"/>
          </a:p>
        </p:txBody>
      </p:sp>
    </p:spTree>
    <p:extLst>
      <p:ext uri="{BB962C8B-B14F-4D97-AF65-F5344CB8AC3E}">
        <p14:creationId xmlns:p14="http://schemas.microsoft.com/office/powerpoint/2010/main" val="2629194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6</a:t>
            </a:fld>
            <a:endParaRPr lang="en-US"/>
          </a:p>
        </p:txBody>
      </p:sp>
    </p:spTree>
    <p:extLst>
      <p:ext uri="{BB962C8B-B14F-4D97-AF65-F5344CB8AC3E}">
        <p14:creationId xmlns:p14="http://schemas.microsoft.com/office/powerpoint/2010/main" val="3392290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7</a:t>
            </a:fld>
            <a:endParaRPr lang="en-US"/>
          </a:p>
        </p:txBody>
      </p:sp>
    </p:spTree>
    <p:extLst>
      <p:ext uri="{BB962C8B-B14F-4D97-AF65-F5344CB8AC3E}">
        <p14:creationId xmlns:p14="http://schemas.microsoft.com/office/powerpoint/2010/main" val="434948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SQL Database has the following deployment options:</a:t>
            </a:r>
          </a:p>
          <a:p>
            <a:r>
              <a:rPr lang="en-US" dirty="0"/>
              <a:t>• Single</a:t>
            </a:r>
          </a:p>
          <a:p>
            <a:r>
              <a:rPr lang="en-US" dirty="0"/>
              <a:t>• Elastic pool</a:t>
            </a:r>
          </a:p>
          <a:p>
            <a:r>
              <a:rPr lang="en-US" dirty="0"/>
              <a:t>• Managed instance</a:t>
            </a:r>
            <a:endParaRPr lang="pl-PL" dirty="0"/>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8</a:t>
            </a:fld>
            <a:endParaRPr lang="en-US"/>
          </a:p>
        </p:txBody>
      </p:sp>
    </p:spTree>
    <p:extLst>
      <p:ext uri="{BB962C8B-B14F-4D97-AF65-F5344CB8AC3E}">
        <p14:creationId xmlns:p14="http://schemas.microsoft.com/office/powerpoint/2010/main" val="1428825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Vcore</a:t>
            </a:r>
            <a:r>
              <a:rPr lang="en-GB" dirty="0"/>
              <a:t> Model</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11</a:t>
            </a:fld>
            <a:endParaRPr lang="en-US"/>
          </a:p>
        </p:txBody>
      </p:sp>
    </p:spTree>
    <p:extLst>
      <p:ext uri="{BB962C8B-B14F-4D97-AF65-F5344CB8AC3E}">
        <p14:creationId xmlns:p14="http://schemas.microsoft.com/office/powerpoint/2010/main" val="1729461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92286-4AA4-4E55-98B6-FFAF34B74A40}" type="slidenum">
              <a:rPr lang="en-US" smtClean="0"/>
              <a:t>14</a:t>
            </a:fld>
            <a:endParaRPr lang="en-US"/>
          </a:p>
        </p:txBody>
      </p:sp>
    </p:spTree>
    <p:extLst>
      <p:ext uri="{BB962C8B-B14F-4D97-AF65-F5344CB8AC3E}">
        <p14:creationId xmlns:p14="http://schemas.microsoft.com/office/powerpoint/2010/main" val="3223745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92286-4AA4-4E55-98B6-FFAF34B74A40}" type="slidenum">
              <a:rPr lang="en-US" smtClean="0"/>
              <a:t>16</a:t>
            </a:fld>
            <a:endParaRPr lang="en-US"/>
          </a:p>
        </p:txBody>
      </p:sp>
    </p:spTree>
    <p:extLst>
      <p:ext uri="{BB962C8B-B14F-4D97-AF65-F5344CB8AC3E}">
        <p14:creationId xmlns:p14="http://schemas.microsoft.com/office/powerpoint/2010/main" val="392923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Data Movement Service</a:t>
            </a:r>
          </a:p>
          <a:p>
            <a:r>
              <a:rPr lang="en-US" sz="1200" b="0" i="0" kern="1200" dirty="0">
                <a:solidFill>
                  <a:schemeClr val="tx1"/>
                </a:solidFill>
                <a:effectLst/>
                <a:latin typeface="+mn-lt"/>
                <a:ea typeface="+mn-ea"/>
                <a:cs typeface="+mn-cs"/>
              </a:rPr>
              <a:t>Data Movement Service (DMS) is the data transport technology that coordinates data movement between the Compute nodes. Some queries require data movement to ensure the parallel queries return accurate results. When data movement is required, DMS ensures the right data gets to the right location.</a:t>
            </a:r>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18</a:t>
            </a:fld>
            <a:endParaRPr lang="en-US"/>
          </a:p>
        </p:txBody>
      </p:sp>
    </p:spTree>
    <p:extLst>
      <p:ext uri="{BB962C8B-B14F-4D97-AF65-F5344CB8AC3E}">
        <p14:creationId xmlns:p14="http://schemas.microsoft.com/office/powerpoint/2010/main" val="3691708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FP">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A9C663B-D5C9-40A9-AFE1-CEBCAD93A6D6}"/>
              </a:ext>
            </a:extLst>
          </p:cNvPr>
          <p:cNvSpPr>
            <a:spLocks noGrp="1"/>
          </p:cNvSpPr>
          <p:nvPr>
            <p:ph type="body" sz="quarter" idx="13" hasCustomPrompt="1"/>
          </p:nvPr>
        </p:nvSpPr>
        <p:spPr>
          <a:xfrm>
            <a:off x="1062292" y="1699129"/>
            <a:ext cx="6564635" cy="1729872"/>
          </a:xfrm>
          <a:prstGeom prst="rect">
            <a:avLst/>
          </a:prstGeom>
        </p:spPr>
        <p:txBody>
          <a:bodyPr/>
          <a:lstStyle>
            <a:lvl1pPr marL="0" indent="0">
              <a:buNone/>
              <a:defRPr sz="4400" spc="300">
                <a:latin typeface="Bahnschrift SemiBold" panose="020B0502040204020203" pitchFamily="34" charset="0"/>
              </a:defRPr>
            </a:lvl1pPr>
          </a:lstStyle>
          <a:p>
            <a:pPr lvl="0"/>
            <a:r>
              <a:rPr lang="pl-PL" dirty="0"/>
              <a:t>PRESENTATION TITLE</a:t>
            </a:r>
            <a:endParaRPr lang="en-US" dirty="0"/>
          </a:p>
        </p:txBody>
      </p:sp>
      <p:sp>
        <p:nvSpPr>
          <p:cNvPr id="9" name="Text Placeholder 7">
            <a:extLst>
              <a:ext uri="{FF2B5EF4-FFF2-40B4-BE49-F238E27FC236}">
                <a16:creationId xmlns:a16="http://schemas.microsoft.com/office/drawing/2014/main" id="{009FD033-0A64-42AE-A49D-D8C613FD25F1}"/>
              </a:ext>
            </a:extLst>
          </p:cNvPr>
          <p:cNvSpPr>
            <a:spLocks noGrp="1"/>
          </p:cNvSpPr>
          <p:nvPr>
            <p:ph type="body" sz="quarter" idx="14" hasCustomPrompt="1"/>
          </p:nvPr>
        </p:nvSpPr>
        <p:spPr>
          <a:xfrm>
            <a:off x="1062292" y="3638765"/>
            <a:ext cx="6564635" cy="1047535"/>
          </a:xfrm>
          <a:prstGeom prst="rect">
            <a:avLst/>
          </a:prstGeom>
        </p:spPr>
        <p:txBody>
          <a:bodyPr/>
          <a:lstStyle>
            <a:lvl1pPr marL="0" indent="0">
              <a:buNone/>
              <a:defRPr sz="2800" spc="300">
                <a:latin typeface="Bahnschrift SemiBold" panose="020B0502040204020203" pitchFamily="34" charset="0"/>
              </a:defRPr>
            </a:lvl1pPr>
          </a:lstStyle>
          <a:p>
            <a:pPr lvl="0"/>
            <a:r>
              <a:rPr lang="pl-PL" dirty="0"/>
              <a:t>AUTHOR</a:t>
            </a:r>
            <a:endParaRPr lang="en-US" dirty="0"/>
          </a:p>
        </p:txBody>
      </p:sp>
    </p:spTree>
    <p:extLst>
      <p:ext uri="{BB962C8B-B14F-4D97-AF65-F5344CB8AC3E}">
        <p14:creationId xmlns:p14="http://schemas.microsoft.com/office/powerpoint/2010/main" val="152918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_NORMAL">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792127" y="857465"/>
            <a:ext cx="4657761" cy="957299"/>
          </a:xfrm>
          <a:prstGeom prst="rect">
            <a:avLst/>
          </a:prstGeom>
        </p:spPr>
        <p:txBody>
          <a:bodyPr/>
          <a:lstStyle>
            <a:lvl1pPr marL="0" indent="0">
              <a:buNone/>
              <a:defRPr sz="3600" spc="300">
                <a:latin typeface="Malleable-FP" panose="00000500000000000000" pitchFamily="50" charset="0"/>
              </a:defRPr>
            </a:lvl1pPr>
          </a:lstStyle>
          <a:p>
            <a:pPr lvl="0"/>
            <a:r>
              <a:rPr lang="pl-PL" dirty="0" err="1"/>
              <a:t>Text</a:t>
            </a:r>
            <a:endParaRPr lang="en-US" dirty="0"/>
          </a:p>
        </p:txBody>
      </p:sp>
    </p:spTree>
    <p:extLst>
      <p:ext uri="{BB962C8B-B14F-4D97-AF65-F5344CB8AC3E}">
        <p14:creationId xmlns:p14="http://schemas.microsoft.com/office/powerpoint/2010/main" val="1754027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FP">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337612B7-1133-46F3-9EAD-6B8853334AE5}"/>
              </a:ext>
            </a:extLst>
          </p:cNvPr>
          <p:cNvSpPr/>
          <p:nvPr userDrawn="1"/>
        </p:nvSpPr>
        <p:spPr>
          <a:xfrm>
            <a:off x="1169039" y="2028042"/>
            <a:ext cx="6096000" cy="2585323"/>
          </a:xfrm>
          <a:prstGeom prst="rect">
            <a:avLst/>
          </a:prstGeom>
        </p:spPr>
        <p:txBody>
          <a:bodyPr>
            <a:spAutoFit/>
          </a:bodyPr>
          <a:lstStyle/>
          <a:p>
            <a:pPr lvl="0" algn="ctr"/>
            <a:r>
              <a:rPr lang="pl-PL" sz="5400" b="1" dirty="0">
                <a:solidFill>
                  <a:schemeClr val="accent2">
                    <a:lumMod val="75000"/>
                  </a:schemeClr>
                </a:solidFill>
              </a:rPr>
              <a:t>QUESTIONS </a:t>
            </a:r>
          </a:p>
          <a:p>
            <a:pPr lvl="0" algn="ctr"/>
            <a:r>
              <a:rPr lang="pl-PL" sz="5400" b="1" dirty="0">
                <a:solidFill>
                  <a:schemeClr val="accent2">
                    <a:lumMod val="75000"/>
                  </a:schemeClr>
                </a:solidFill>
                <a:latin typeface="Malleable-FP Thin" panose="00000500000000000000"/>
              </a:rPr>
              <a:t>&amp;</a:t>
            </a:r>
          </a:p>
          <a:p>
            <a:pPr lvl="0" algn="ctr"/>
            <a:r>
              <a:rPr lang="pl-PL" sz="5400" b="1" dirty="0">
                <a:solidFill>
                  <a:schemeClr val="accent2">
                    <a:lumMod val="75000"/>
                  </a:schemeClr>
                </a:solidFill>
                <a:latin typeface="Malleable-FP Thin" panose="00000500000000000000"/>
              </a:rPr>
              <a:t>ANSWERS</a:t>
            </a:r>
            <a:endParaRPr lang="en-US" sz="5400" b="1" dirty="0">
              <a:solidFill>
                <a:schemeClr val="accent2">
                  <a:lumMod val="75000"/>
                </a:schemeClr>
              </a:solidFill>
              <a:latin typeface="Malleable-FP Thin" panose="00000500000000000000"/>
            </a:endParaRPr>
          </a:p>
        </p:txBody>
      </p:sp>
    </p:spTree>
    <p:extLst>
      <p:ext uri="{BB962C8B-B14F-4D97-AF65-F5344CB8AC3E}">
        <p14:creationId xmlns:p14="http://schemas.microsoft.com/office/powerpoint/2010/main" val="1939129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_FP">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337612B7-1133-46F3-9EAD-6B8853334AE5}"/>
              </a:ext>
            </a:extLst>
          </p:cNvPr>
          <p:cNvSpPr/>
          <p:nvPr userDrawn="1"/>
        </p:nvSpPr>
        <p:spPr>
          <a:xfrm>
            <a:off x="990600" y="2707838"/>
            <a:ext cx="6096000" cy="923330"/>
          </a:xfrm>
          <a:prstGeom prst="rect">
            <a:avLst/>
          </a:prstGeom>
        </p:spPr>
        <p:txBody>
          <a:bodyPr>
            <a:spAutoFit/>
          </a:bodyPr>
          <a:lstStyle/>
          <a:p>
            <a:pPr lvl="0" algn="ctr"/>
            <a:r>
              <a:rPr lang="pl-PL" sz="5400" b="1" dirty="0">
                <a:solidFill>
                  <a:schemeClr val="accent2">
                    <a:lumMod val="75000"/>
                  </a:schemeClr>
                </a:solidFill>
              </a:rPr>
              <a:t>THANK YOU!</a:t>
            </a:r>
            <a:endParaRPr lang="en-US" sz="5400" b="1" dirty="0">
              <a:solidFill>
                <a:schemeClr val="accent2">
                  <a:lumMod val="75000"/>
                </a:schemeClr>
              </a:solidFill>
              <a:latin typeface="Malleable-FP Thin" panose="00000500000000000000"/>
            </a:endParaRPr>
          </a:p>
        </p:txBody>
      </p:sp>
    </p:spTree>
    <p:extLst>
      <p:ext uri="{BB962C8B-B14F-4D97-AF65-F5344CB8AC3E}">
        <p14:creationId xmlns:p14="http://schemas.microsoft.com/office/powerpoint/2010/main" val="970169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EE24B-F92D-460A-B1CB-768D464D0C0F}"/>
              </a:ext>
            </a:extLst>
          </p:cNvPr>
          <p:cNvSpPr>
            <a:spLocks noGrp="1"/>
          </p:cNvSpPr>
          <p:nvPr>
            <p:ph type="title"/>
          </p:nvPr>
        </p:nvSpPr>
        <p:spPr>
          <a:xfrm>
            <a:off x="838200" y="365125"/>
            <a:ext cx="10515600" cy="1325563"/>
          </a:xfrm>
          <a:prstGeom prst="rect">
            <a:avLst/>
          </a:prstGeom>
        </p:spPr>
        <p:txBody>
          <a:bodyPr/>
          <a:lstStyle/>
          <a:p>
            <a:endParaRPr lang="pl-PL" dirty="0"/>
          </a:p>
        </p:txBody>
      </p:sp>
    </p:spTree>
    <p:extLst>
      <p:ext uri="{BB962C8B-B14F-4D97-AF65-F5344CB8AC3E}">
        <p14:creationId xmlns:p14="http://schemas.microsoft.com/office/powerpoint/2010/main" val="36881028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extBox 2">
            <a:extLst>
              <a:ext uri="{FF2B5EF4-FFF2-40B4-BE49-F238E27FC236}">
                <a16:creationId xmlns:a16="http://schemas.microsoft.com/office/drawing/2014/main" id="{017BC9C4-993B-446E-9C75-59A985BD9500}"/>
              </a:ext>
            </a:extLst>
          </p:cNvPr>
          <p:cNvSpPr txBox="1"/>
          <p:nvPr userDrawn="1"/>
        </p:nvSpPr>
        <p:spPr>
          <a:xfrm>
            <a:off x="9202732" y="6289201"/>
            <a:ext cx="5396643" cy="369332"/>
          </a:xfrm>
          <a:prstGeom prst="rect">
            <a:avLst/>
          </a:prstGeom>
          <a:noFill/>
        </p:spPr>
        <p:txBody>
          <a:bodyPr wrap="square" rtlCol="0">
            <a:spAutoFit/>
          </a:bodyPr>
          <a:lstStyle/>
          <a:p>
            <a:r>
              <a:rPr lang="en-US" dirty="0">
                <a:latin typeface="Malleable-FP Thin" panose="00000500000000000000" pitchFamily="50" charset="0"/>
              </a:rPr>
              <a:t>www.future-processing.com</a:t>
            </a:r>
          </a:p>
        </p:txBody>
      </p:sp>
      <p:pic>
        <p:nvPicPr>
          <p:cNvPr id="11" name="Obraz 10">
            <a:extLst>
              <a:ext uri="{FF2B5EF4-FFF2-40B4-BE49-F238E27FC236}">
                <a16:creationId xmlns:a16="http://schemas.microsoft.com/office/drawing/2014/main" id="{B453993C-1DBA-4DA2-9573-45A4DB872E21}"/>
              </a:ext>
            </a:extLst>
          </p:cNvPr>
          <p:cNvPicPr>
            <a:picLocks noChangeAspect="1"/>
          </p:cNvPicPr>
          <p:nvPr userDrawn="1"/>
        </p:nvPicPr>
        <p:blipFill>
          <a:blip r:embed="rId3"/>
          <a:stretch>
            <a:fillRect/>
          </a:stretch>
        </p:blipFill>
        <p:spPr>
          <a:xfrm>
            <a:off x="7668491" y="394075"/>
            <a:ext cx="3900053" cy="413433"/>
          </a:xfrm>
          <a:prstGeom prst="rect">
            <a:avLst/>
          </a:prstGeom>
        </p:spPr>
      </p:pic>
      <p:pic>
        <p:nvPicPr>
          <p:cNvPr id="4" name="Obraz 3">
            <a:extLst>
              <a:ext uri="{FF2B5EF4-FFF2-40B4-BE49-F238E27FC236}">
                <a16:creationId xmlns:a16="http://schemas.microsoft.com/office/drawing/2014/main" id="{B3F30181-981F-4986-878F-0793602CDC5C}"/>
              </a:ext>
            </a:extLst>
          </p:cNvPr>
          <p:cNvPicPr>
            <a:picLocks noChangeAspect="1"/>
          </p:cNvPicPr>
          <p:nvPr userDrawn="1"/>
        </p:nvPicPr>
        <p:blipFill>
          <a:blip r:embed="rId4"/>
          <a:stretch>
            <a:fillRect/>
          </a:stretch>
        </p:blipFill>
        <p:spPr>
          <a:xfrm>
            <a:off x="5885920" y="898136"/>
            <a:ext cx="6038473" cy="5391065"/>
          </a:xfrm>
          <a:prstGeom prst="rect">
            <a:avLst/>
          </a:prstGeom>
        </p:spPr>
      </p:pic>
      <p:pic>
        <p:nvPicPr>
          <p:cNvPr id="5" name="Obraz 4">
            <a:extLst>
              <a:ext uri="{FF2B5EF4-FFF2-40B4-BE49-F238E27FC236}">
                <a16:creationId xmlns:a16="http://schemas.microsoft.com/office/drawing/2014/main" id="{AA2E8E05-9D4E-472B-BFAB-D6E0718F74D3}"/>
              </a:ext>
            </a:extLst>
          </p:cNvPr>
          <p:cNvPicPr>
            <a:picLocks noChangeAspect="1"/>
          </p:cNvPicPr>
          <p:nvPr userDrawn="1"/>
        </p:nvPicPr>
        <p:blipFill>
          <a:blip r:embed="rId5"/>
          <a:stretch>
            <a:fillRect/>
          </a:stretch>
        </p:blipFill>
        <p:spPr>
          <a:xfrm>
            <a:off x="1" y="2429435"/>
            <a:ext cx="1246094" cy="4229098"/>
          </a:xfrm>
          <a:prstGeom prst="rect">
            <a:avLst/>
          </a:prstGeom>
        </p:spPr>
      </p:pic>
    </p:spTree>
    <p:extLst>
      <p:ext uri="{BB962C8B-B14F-4D97-AF65-F5344CB8AC3E}">
        <p14:creationId xmlns:p14="http://schemas.microsoft.com/office/powerpoint/2010/main" val="3360000135"/>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Box 7"/>
          <p:cNvSpPr txBox="1"/>
          <p:nvPr userDrawn="1"/>
        </p:nvSpPr>
        <p:spPr>
          <a:xfrm>
            <a:off x="808074" y="499731"/>
            <a:ext cx="7347098" cy="307777"/>
          </a:xfrm>
          <a:prstGeom prst="rect">
            <a:avLst/>
          </a:prstGeom>
          <a:noFill/>
        </p:spPr>
        <p:txBody>
          <a:bodyPr wrap="square" rtlCol="0">
            <a:spAutoFit/>
          </a:bodyPr>
          <a:lstStyle/>
          <a:p>
            <a:r>
              <a:rPr lang="en-GB" sz="1400" b="0" spc="0" dirty="0">
                <a:solidFill>
                  <a:schemeClr val="tx1">
                    <a:lumMod val="50000"/>
                    <a:lumOff val="50000"/>
                  </a:schemeClr>
                </a:solidFill>
                <a:latin typeface="Malleable-FP Thin" panose="00000500000000000000" pitchFamily="50" charset="0"/>
              </a:rPr>
              <a:t>DW Wars</a:t>
            </a:r>
            <a:endParaRPr lang="en-US" sz="1400" b="0" spc="0" dirty="0">
              <a:solidFill>
                <a:schemeClr val="tx1">
                  <a:lumMod val="50000"/>
                  <a:lumOff val="50000"/>
                </a:schemeClr>
              </a:solidFill>
              <a:latin typeface="Malleable-FP Thin" panose="00000500000000000000" pitchFamily="50" charset="0"/>
            </a:endParaRPr>
          </a:p>
        </p:txBody>
      </p:sp>
      <p:pic>
        <p:nvPicPr>
          <p:cNvPr id="11" name="Obraz 10">
            <a:extLst>
              <a:ext uri="{FF2B5EF4-FFF2-40B4-BE49-F238E27FC236}">
                <a16:creationId xmlns:a16="http://schemas.microsoft.com/office/drawing/2014/main" id="{C4DAD766-6EF3-44ED-873B-049203AF4B1F}"/>
              </a:ext>
            </a:extLst>
          </p:cNvPr>
          <p:cNvPicPr>
            <a:picLocks noChangeAspect="1"/>
          </p:cNvPicPr>
          <p:nvPr userDrawn="1"/>
        </p:nvPicPr>
        <p:blipFill>
          <a:blip r:embed="rId3"/>
          <a:stretch>
            <a:fillRect/>
          </a:stretch>
        </p:blipFill>
        <p:spPr>
          <a:xfrm>
            <a:off x="7668491" y="394075"/>
            <a:ext cx="3900053" cy="413433"/>
          </a:xfrm>
          <a:prstGeom prst="rect">
            <a:avLst/>
          </a:prstGeom>
        </p:spPr>
      </p:pic>
      <p:pic>
        <p:nvPicPr>
          <p:cNvPr id="5" name="Obraz 4">
            <a:extLst>
              <a:ext uri="{FF2B5EF4-FFF2-40B4-BE49-F238E27FC236}">
                <a16:creationId xmlns:a16="http://schemas.microsoft.com/office/drawing/2014/main" id="{594F8B33-1181-4A59-AFB7-C9CE85C267E0}"/>
              </a:ext>
            </a:extLst>
          </p:cNvPr>
          <p:cNvPicPr>
            <a:picLocks noChangeAspect="1"/>
          </p:cNvPicPr>
          <p:nvPr userDrawn="1"/>
        </p:nvPicPr>
        <p:blipFill>
          <a:blip r:embed="rId4"/>
          <a:stretch>
            <a:fillRect/>
          </a:stretch>
        </p:blipFill>
        <p:spPr>
          <a:xfrm>
            <a:off x="1" y="2429435"/>
            <a:ext cx="1246094" cy="4229098"/>
          </a:xfrm>
          <a:prstGeom prst="rect">
            <a:avLst/>
          </a:prstGeom>
        </p:spPr>
      </p:pic>
    </p:spTree>
    <p:extLst>
      <p:ext uri="{BB962C8B-B14F-4D97-AF65-F5344CB8AC3E}">
        <p14:creationId xmlns:p14="http://schemas.microsoft.com/office/powerpoint/2010/main" val="4269961115"/>
      </p:ext>
    </p:extLst>
  </p:cSld>
  <p:clrMap bg1="lt1" tx1="dk1" bg2="lt2" tx2="dk2" accent1="accent1" accent2="accent2" accent3="accent3" accent4="accent4" accent5="accent5" accent6="accent6" hlink="hlink" folHlink="folHlink"/>
  <p:sldLayoutIdLst>
    <p:sldLayoutId id="214748365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E808BD24-D1B1-496A-9332-64E0ACE41BD9}"/>
              </a:ext>
            </a:extLst>
          </p:cNvPr>
          <p:cNvSpPr txBox="1"/>
          <p:nvPr userDrawn="1"/>
        </p:nvSpPr>
        <p:spPr>
          <a:xfrm>
            <a:off x="9202732" y="6289201"/>
            <a:ext cx="5396643" cy="369332"/>
          </a:xfrm>
          <a:prstGeom prst="rect">
            <a:avLst/>
          </a:prstGeom>
          <a:noFill/>
        </p:spPr>
        <p:txBody>
          <a:bodyPr wrap="square" rtlCol="0">
            <a:spAutoFit/>
          </a:bodyPr>
          <a:lstStyle/>
          <a:p>
            <a:r>
              <a:rPr lang="en-US" dirty="0">
                <a:latin typeface="Malleable-FP Thin" panose="00000500000000000000" pitchFamily="50" charset="0"/>
              </a:rPr>
              <a:t>www.future-processing.com</a:t>
            </a:r>
          </a:p>
        </p:txBody>
      </p:sp>
      <p:pic>
        <p:nvPicPr>
          <p:cNvPr id="7" name="Obraz 6">
            <a:extLst>
              <a:ext uri="{FF2B5EF4-FFF2-40B4-BE49-F238E27FC236}">
                <a16:creationId xmlns:a16="http://schemas.microsoft.com/office/drawing/2014/main" id="{26412458-DE38-4AA7-8B61-782768E41574}"/>
              </a:ext>
            </a:extLst>
          </p:cNvPr>
          <p:cNvPicPr>
            <a:picLocks noChangeAspect="1"/>
          </p:cNvPicPr>
          <p:nvPr userDrawn="1"/>
        </p:nvPicPr>
        <p:blipFill>
          <a:blip r:embed="rId5"/>
          <a:stretch>
            <a:fillRect/>
          </a:stretch>
        </p:blipFill>
        <p:spPr>
          <a:xfrm>
            <a:off x="7668491" y="394075"/>
            <a:ext cx="3900053" cy="413433"/>
          </a:xfrm>
          <a:prstGeom prst="rect">
            <a:avLst/>
          </a:prstGeom>
        </p:spPr>
      </p:pic>
      <p:pic>
        <p:nvPicPr>
          <p:cNvPr id="8" name="Obraz 7">
            <a:extLst>
              <a:ext uri="{FF2B5EF4-FFF2-40B4-BE49-F238E27FC236}">
                <a16:creationId xmlns:a16="http://schemas.microsoft.com/office/drawing/2014/main" id="{F72883AA-99FA-47D9-866C-AE2E3F2E22B1}"/>
              </a:ext>
            </a:extLst>
          </p:cNvPr>
          <p:cNvPicPr>
            <a:picLocks noChangeAspect="1"/>
          </p:cNvPicPr>
          <p:nvPr userDrawn="1"/>
        </p:nvPicPr>
        <p:blipFill>
          <a:blip r:embed="rId6"/>
          <a:stretch>
            <a:fillRect/>
          </a:stretch>
        </p:blipFill>
        <p:spPr>
          <a:xfrm>
            <a:off x="1" y="2429435"/>
            <a:ext cx="1246094" cy="4229098"/>
          </a:xfrm>
          <a:prstGeom prst="rect">
            <a:avLst/>
          </a:prstGeom>
        </p:spPr>
      </p:pic>
      <p:pic>
        <p:nvPicPr>
          <p:cNvPr id="3" name="Obraz 2">
            <a:extLst>
              <a:ext uri="{FF2B5EF4-FFF2-40B4-BE49-F238E27FC236}">
                <a16:creationId xmlns:a16="http://schemas.microsoft.com/office/drawing/2014/main" id="{2B93437F-B4B0-4902-9A87-8E5F539D43CB}"/>
              </a:ext>
            </a:extLst>
          </p:cNvPr>
          <p:cNvPicPr>
            <a:picLocks noChangeAspect="1"/>
          </p:cNvPicPr>
          <p:nvPr userDrawn="1"/>
        </p:nvPicPr>
        <p:blipFill>
          <a:blip r:embed="rId7"/>
          <a:stretch>
            <a:fillRect/>
          </a:stretch>
        </p:blipFill>
        <p:spPr>
          <a:xfrm>
            <a:off x="5345238" y="1646782"/>
            <a:ext cx="6635276" cy="4494041"/>
          </a:xfrm>
          <a:prstGeom prst="rect">
            <a:avLst/>
          </a:prstGeom>
        </p:spPr>
      </p:pic>
    </p:spTree>
    <p:extLst>
      <p:ext uri="{BB962C8B-B14F-4D97-AF65-F5344CB8AC3E}">
        <p14:creationId xmlns:p14="http://schemas.microsoft.com/office/powerpoint/2010/main" val="297451272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tucalculator.azurewebsites.ne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docs.microsoft.com/en-us/azure/postgresql/overview" TargetMode="External"/><Relationship Id="rId5" Type="http://schemas.openxmlformats.org/officeDocument/2006/relationships/image" Target="../media/image28.png"/><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azure.microsoft.com/en-us/pricing/calculator/"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docs.snowflake.net/manuals/user-guide/intro-key-concepts.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snowflake.com/blog/5-reasons-to-love-snowflakes-architecture-for-your-data-warehous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cs.snowflake.net/manuals/user-guide/tables-clustering-micropartitions.html#what-are-micro-partitions"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hyperlink" Target="https://docs.snowflake.net/manuals/index.html" TargetMode="External"/><Relationship Id="rId3" Type="http://schemas.openxmlformats.org/officeDocument/2006/relationships/hyperlink" Target="https://github.com/cloud4yourdata/usql/tree/develop" TargetMode="External"/><Relationship Id="rId7" Type="http://schemas.openxmlformats.org/officeDocument/2006/relationships/hyperlink" Target="https://docs.microsoft.com/en-us/azure/sql-data-warehouse/"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docs.microsoft.com/en-us/azure/postgresql/" TargetMode="External"/><Relationship Id="rId5" Type="http://schemas.openxmlformats.org/officeDocument/2006/relationships/hyperlink" Target="https://docs.microsoft.com/en-us/azure/sql-database/" TargetMode="External"/><Relationship Id="rId4" Type="http://schemas.openxmlformats.org/officeDocument/2006/relationships/hyperlink" Target="https://github.com/cloud4yourdata/CommunityEvents/tree/master/DC_2020_DWWars"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mailto:tkrawczyk@future-processing.com"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blue-granite.com/blog/is-azure-sql-data-warehouse-a-good-fit-updated"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3.png"/><Relationship Id="rId7" Type="http://schemas.openxmlformats.org/officeDocument/2006/relationships/image" Target="../media/image17.jpeg"/><Relationship Id="rId12" Type="http://schemas.openxmlformats.org/officeDocument/2006/relationships/image" Target="../media/image22.png"/><Relationship Id="rId2" Type="http://schemas.openxmlformats.org/officeDocument/2006/relationships/notesSlide" Target="../notesSlides/notesSlide4.xml"/><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6.svg"/><Relationship Id="rId11" Type="http://schemas.openxmlformats.org/officeDocument/2006/relationships/image" Target="../media/image21.sv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svg"/><Relationship Id="rId9" Type="http://schemas.openxmlformats.org/officeDocument/2006/relationships/image" Target="../media/image19.svg"/><Relationship Id="rId1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28090" y="3044279"/>
            <a:ext cx="7038975" cy="769441"/>
          </a:xfrm>
          <a:prstGeom prst="rect">
            <a:avLst/>
          </a:prstGeom>
          <a:noFill/>
        </p:spPr>
        <p:txBody>
          <a:bodyPr wrap="square" rtlCol="0">
            <a:spAutoFit/>
          </a:bodyPr>
          <a:lstStyle/>
          <a:p>
            <a:r>
              <a:rPr lang="en-GB" sz="4400" b="1" dirty="0">
                <a:solidFill>
                  <a:srgbClr val="FF5F00"/>
                </a:solidFill>
              </a:rPr>
              <a:t>DW </a:t>
            </a:r>
            <a:r>
              <a:rPr lang="en-GB" sz="4400" b="1" dirty="0">
                <a:solidFill>
                  <a:schemeClr val="tx1">
                    <a:lumMod val="65000"/>
                    <a:lumOff val="35000"/>
                  </a:schemeClr>
                </a:solidFill>
              </a:rPr>
              <a:t>Wars</a:t>
            </a:r>
            <a:endParaRPr lang="en-US" sz="4400" b="1" dirty="0">
              <a:solidFill>
                <a:schemeClr val="tx1">
                  <a:lumMod val="65000"/>
                  <a:lumOff val="35000"/>
                </a:schemeClr>
              </a:solidFill>
            </a:endParaRPr>
          </a:p>
        </p:txBody>
      </p:sp>
      <p:sp>
        <p:nvSpPr>
          <p:cNvPr id="6" name="TextBox 5"/>
          <p:cNvSpPr txBox="1"/>
          <p:nvPr/>
        </p:nvSpPr>
        <p:spPr>
          <a:xfrm>
            <a:off x="1532290" y="4103897"/>
            <a:ext cx="5396643" cy="1754326"/>
          </a:xfrm>
          <a:prstGeom prst="rect">
            <a:avLst/>
          </a:prstGeom>
          <a:noFill/>
        </p:spPr>
        <p:txBody>
          <a:bodyPr wrap="square" rtlCol="0">
            <a:spAutoFit/>
          </a:bodyPr>
          <a:lstStyle/>
          <a:p>
            <a:r>
              <a:rPr lang="en-US" sz="2800" b="1" dirty="0">
                <a:solidFill>
                  <a:srgbClr val="FF5F00"/>
                </a:solidFill>
              </a:rPr>
              <a:t>Katowice/</a:t>
            </a:r>
            <a:r>
              <a:rPr lang="en-US" sz="2800" b="1">
                <a:solidFill>
                  <a:srgbClr val="FF5F00"/>
                </a:solidFill>
              </a:rPr>
              <a:t>Wrocław </a:t>
            </a:r>
            <a:r>
              <a:rPr lang="en-US" sz="2800" b="1" dirty="0">
                <a:solidFill>
                  <a:srgbClr val="FF5F00"/>
                </a:solidFill>
              </a:rPr>
              <a:t>2020.02.27</a:t>
            </a:r>
          </a:p>
          <a:p>
            <a:endParaRPr lang="en-US" sz="2000" dirty="0">
              <a:latin typeface="Malleable-FP" panose="00000500000000000000" pitchFamily="50" charset="0"/>
            </a:endParaRPr>
          </a:p>
          <a:p>
            <a:r>
              <a:rPr lang="en-US" sz="2000" b="1" dirty="0">
                <a:solidFill>
                  <a:schemeClr val="tx1">
                    <a:lumMod val="65000"/>
                    <a:lumOff val="35000"/>
                  </a:schemeClr>
                </a:solidFill>
                <a:latin typeface="Malleable-FP" panose="00000500000000000000" pitchFamily="50" charset="0"/>
              </a:rPr>
              <a:t>Tomasz Krawczyk</a:t>
            </a:r>
          </a:p>
          <a:p>
            <a:r>
              <a:rPr lang="en-US" sz="2000" b="1" dirty="0">
                <a:solidFill>
                  <a:schemeClr val="tx1">
                    <a:lumMod val="65000"/>
                    <a:lumOff val="35000"/>
                  </a:schemeClr>
                </a:solidFill>
                <a:latin typeface="Malleable-FP" panose="00000500000000000000" pitchFamily="50" charset="0"/>
              </a:rPr>
              <a:t>	</a:t>
            </a:r>
            <a:br>
              <a:rPr lang="en-US" sz="2000" dirty="0">
                <a:latin typeface="Malleable-FP Thin" panose="00000500000000000000" pitchFamily="50" charset="0"/>
              </a:rPr>
            </a:br>
            <a:endParaRPr lang="en-US" sz="2000" dirty="0">
              <a:latin typeface="Malleable-FP Thin" panose="00000500000000000000" pitchFamily="50" charset="0"/>
            </a:endParaRPr>
          </a:p>
        </p:txBody>
      </p:sp>
      <p:pic>
        <p:nvPicPr>
          <p:cNvPr id="7" name="Picture 6">
            <a:extLst>
              <a:ext uri="{FF2B5EF4-FFF2-40B4-BE49-F238E27FC236}">
                <a16:creationId xmlns:a16="http://schemas.microsoft.com/office/drawing/2014/main" id="{11AE1166-106B-436B-A4EB-10820573C18E}"/>
              </a:ext>
            </a:extLst>
          </p:cNvPr>
          <p:cNvPicPr>
            <a:picLocks noChangeAspect="1"/>
          </p:cNvPicPr>
          <p:nvPr/>
        </p:nvPicPr>
        <p:blipFill>
          <a:blip r:embed="rId2"/>
          <a:stretch>
            <a:fillRect/>
          </a:stretch>
        </p:blipFill>
        <p:spPr>
          <a:xfrm>
            <a:off x="277736" y="211974"/>
            <a:ext cx="5230072" cy="1726554"/>
          </a:xfrm>
          <a:prstGeom prst="rect">
            <a:avLst/>
          </a:prstGeom>
        </p:spPr>
      </p:pic>
    </p:spTree>
    <p:extLst>
      <p:ext uri="{BB962C8B-B14F-4D97-AF65-F5344CB8AC3E}">
        <p14:creationId xmlns:p14="http://schemas.microsoft.com/office/powerpoint/2010/main" val="3868616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F5A01-79E4-4523-877C-247002008437}"/>
              </a:ext>
            </a:extLst>
          </p:cNvPr>
          <p:cNvSpPr>
            <a:spLocks noGrp="1"/>
          </p:cNvSpPr>
          <p:nvPr>
            <p:ph type="body" sz="quarter" idx="13"/>
          </p:nvPr>
        </p:nvSpPr>
        <p:spPr>
          <a:xfrm>
            <a:off x="792127" y="857465"/>
            <a:ext cx="10947928" cy="957299"/>
          </a:xfrm>
        </p:spPr>
        <p:txBody>
          <a:bodyPr/>
          <a:lstStyle/>
          <a:p>
            <a:r>
              <a:rPr lang="en-GB" b="1" dirty="0">
                <a:solidFill>
                  <a:schemeClr val="accent2"/>
                </a:solidFill>
              </a:rPr>
              <a:t>Azure SQL DTU vs </a:t>
            </a:r>
            <a:r>
              <a:rPr lang="en-GB" b="1" dirty="0" err="1">
                <a:solidFill>
                  <a:schemeClr val="accent2"/>
                </a:solidFill>
              </a:rPr>
              <a:t>vCore</a:t>
            </a:r>
            <a:r>
              <a:rPr lang="en-GB" b="1" dirty="0">
                <a:solidFill>
                  <a:schemeClr val="accent2"/>
                </a:solidFill>
              </a:rPr>
              <a:t> and Gen4 vs Gen5</a:t>
            </a:r>
            <a:endParaRPr lang="pl-PL" b="1" dirty="0">
              <a:solidFill>
                <a:schemeClr val="accent2"/>
              </a:solidFill>
            </a:endParaRPr>
          </a:p>
        </p:txBody>
      </p:sp>
      <p:sp>
        <p:nvSpPr>
          <p:cNvPr id="4" name="Rectangle 3">
            <a:extLst>
              <a:ext uri="{FF2B5EF4-FFF2-40B4-BE49-F238E27FC236}">
                <a16:creationId xmlns:a16="http://schemas.microsoft.com/office/drawing/2014/main" id="{791CF961-E934-4609-A661-A538EE180BC2}"/>
              </a:ext>
            </a:extLst>
          </p:cNvPr>
          <p:cNvSpPr/>
          <p:nvPr/>
        </p:nvSpPr>
        <p:spPr>
          <a:xfrm>
            <a:off x="1082565" y="2319269"/>
            <a:ext cx="10237076" cy="830997"/>
          </a:xfrm>
          <a:prstGeom prst="rect">
            <a:avLst/>
          </a:prstGeom>
        </p:spPr>
        <p:txBody>
          <a:bodyPr wrap="square">
            <a:spAutoFit/>
          </a:bodyPr>
          <a:lstStyle/>
          <a:p>
            <a:r>
              <a:rPr lang="pl-PL" sz="2400" b="1" dirty="0">
                <a:solidFill>
                  <a:schemeClr val="tx1">
                    <a:lumMod val="65000"/>
                    <a:lumOff val="35000"/>
                  </a:schemeClr>
                </a:solidFill>
              </a:rPr>
              <a:t>100 Standard tier DTU = 1 vCore General Purpose tier</a:t>
            </a:r>
          </a:p>
          <a:p>
            <a:r>
              <a:rPr lang="pl-PL" sz="2400" b="1" dirty="0">
                <a:solidFill>
                  <a:schemeClr val="tx1">
                    <a:lumMod val="65000"/>
                    <a:lumOff val="35000"/>
                  </a:schemeClr>
                </a:solidFill>
              </a:rPr>
              <a:t>125 Premium tier DTU = 1 vCore Business Critical tier</a:t>
            </a:r>
          </a:p>
        </p:txBody>
      </p:sp>
      <p:sp>
        <p:nvSpPr>
          <p:cNvPr id="5" name="Rectangle 4">
            <a:extLst>
              <a:ext uri="{FF2B5EF4-FFF2-40B4-BE49-F238E27FC236}">
                <a16:creationId xmlns:a16="http://schemas.microsoft.com/office/drawing/2014/main" id="{F9E696BF-D3E5-41A5-9C86-A260F5AA772C}"/>
              </a:ext>
            </a:extLst>
          </p:cNvPr>
          <p:cNvSpPr/>
          <p:nvPr/>
        </p:nvSpPr>
        <p:spPr>
          <a:xfrm>
            <a:off x="1240219" y="4947407"/>
            <a:ext cx="10499836" cy="1754326"/>
          </a:xfrm>
          <a:prstGeom prst="rect">
            <a:avLst/>
          </a:prstGeom>
        </p:spPr>
        <p:txBody>
          <a:bodyPr wrap="square">
            <a:spAutoFit/>
          </a:bodyPr>
          <a:lstStyle/>
          <a:p>
            <a:r>
              <a:rPr lang="en-US" b="1" dirty="0">
                <a:solidFill>
                  <a:schemeClr val="tx1">
                    <a:lumMod val="65000"/>
                    <a:lumOff val="35000"/>
                  </a:schemeClr>
                </a:solidFill>
              </a:rPr>
              <a:t>Gen4 </a:t>
            </a:r>
            <a:r>
              <a:rPr lang="en-US" dirty="0">
                <a:solidFill>
                  <a:schemeClr val="tx1">
                    <a:lumMod val="65000"/>
                    <a:lumOff val="35000"/>
                  </a:schemeClr>
                </a:solidFill>
              </a:rPr>
              <a:t>offers up 24 logical CPUs, based on Intel E5-2673 v3 (Haswell) and 2.4 GHz processors, with 7 GB memory per core and attached SSD. Gen4 offers more memory per core.</a:t>
            </a:r>
          </a:p>
          <a:p>
            <a:br>
              <a:rPr lang="en-US" dirty="0">
                <a:solidFill>
                  <a:schemeClr val="tx1">
                    <a:lumMod val="65000"/>
                    <a:lumOff val="35000"/>
                  </a:schemeClr>
                </a:solidFill>
              </a:rPr>
            </a:br>
            <a:r>
              <a:rPr lang="en-US" b="1" dirty="0">
                <a:solidFill>
                  <a:schemeClr val="tx1">
                    <a:lumMod val="65000"/>
                    <a:lumOff val="35000"/>
                  </a:schemeClr>
                </a:solidFill>
              </a:rPr>
              <a:t>Gen5 </a:t>
            </a:r>
            <a:r>
              <a:rPr lang="en-US" dirty="0">
                <a:solidFill>
                  <a:schemeClr val="tx1">
                    <a:lumMod val="65000"/>
                    <a:lumOff val="35000"/>
                  </a:schemeClr>
                </a:solidFill>
              </a:rPr>
              <a:t>offers up to 80 logical CPUs, based on Intel E5-2573 v4 (Broadwell) and 2.3 GHz processors, with 5.1 GB per core and fast </a:t>
            </a:r>
            <a:r>
              <a:rPr lang="en-US" b="1" dirty="0" err="1">
                <a:solidFill>
                  <a:schemeClr val="accent2"/>
                </a:solidFill>
              </a:rPr>
              <a:t>eNVM</a:t>
            </a:r>
            <a:r>
              <a:rPr lang="en-US" b="1" dirty="0">
                <a:solidFill>
                  <a:schemeClr val="accent2"/>
                </a:solidFill>
              </a:rPr>
              <a:t> SSD</a:t>
            </a:r>
            <a:r>
              <a:rPr lang="en-US" dirty="0">
                <a:solidFill>
                  <a:schemeClr val="tx1">
                    <a:lumMod val="65000"/>
                    <a:lumOff val="35000"/>
                  </a:schemeClr>
                </a:solidFill>
              </a:rPr>
              <a:t>. Gen5 offers more compute scalability with 80 logical CPUs. </a:t>
            </a:r>
            <a:br>
              <a:rPr lang="en-US" dirty="0">
                <a:solidFill>
                  <a:schemeClr val="tx1">
                    <a:lumMod val="65000"/>
                    <a:lumOff val="35000"/>
                  </a:schemeClr>
                </a:solidFill>
              </a:rPr>
            </a:br>
            <a:endParaRPr lang="pl-PL" dirty="0">
              <a:solidFill>
                <a:schemeClr val="tx1">
                  <a:lumMod val="65000"/>
                  <a:lumOff val="35000"/>
                </a:schemeClr>
              </a:solidFill>
            </a:endParaRPr>
          </a:p>
        </p:txBody>
      </p:sp>
      <p:sp>
        <p:nvSpPr>
          <p:cNvPr id="6" name="Rectangle 5">
            <a:extLst>
              <a:ext uri="{FF2B5EF4-FFF2-40B4-BE49-F238E27FC236}">
                <a16:creationId xmlns:a16="http://schemas.microsoft.com/office/drawing/2014/main" id="{5770920F-51D0-4B16-BD08-11C2B9347688}"/>
              </a:ext>
            </a:extLst>
          </p:cNvPr>
          <p:cNvSpPr/>
          <p:nvPr/>
        </p:nvSpPr>
        <p:spPr>
          <a:xfrm>
            <a:off x="1103586" y="3796007"/>
            <a:ext cx="3975576" cy="369332"/>
          </a:xfrm>
          <a:prstGeom prst="rect">
            <a:avLst/>
          </a:prstGeom>
        </p:spPr>
        <p:txBody>
          <a:bodyPr wrap="none">
            <a:spAutoFit/>
          </a:bodyPr>
          <a:lstStyle/>
          <a:p>
            <a:r>
              <a:rPr lang="pl-PL" dirty="0">
                <a:hlinkClick r:id="rId2"/>
              </a:rPr>
              <a:t>https://dtucalculator.azurewebsites.net/</a:t>
            </a:r>
            <a:endParaRPr lang="pl-PL" dirty="0"/>
          </a:p>
        </p:txBody>
      </p:sp>
      <p:sp>
        <p:nvSpPr>
          <p:cNvPr id="7" name="TextBox 6">
            <a:extLst>
              <a:ext uri="{FF2B5EF4-FFF2-40B4-BE49-F238E27FC236}">
                <a16:creationId xmlns:a16="http://schemas.microsoft.com/office/drawing/2014/main" id="{38DB8D7E-4B7A-46FE-8B97-62083E0080B9}"/>
              </a:ext>
            </a:extLst>
          </p:cNvPr>
          <p:cNvSpPr txBox="1"/>
          <p:nvPr/>
        </p:nvSpPr>
        <p:spPr>
          <a:xfrm>
            <a:off x="939272" y="3380508"/>
            <a:ext cx="4775410" cy="830997"/>
          </a:xfrm>
          <a:prstGeom prst="rect">
            <a:avLst/>
          </a:prstGeom>
          <a:noFill/>
        </p:spPr>
        <p:txBody>
          <a:bodyPr wrap="none" rtlCol="0">
            <a:spAutoFit/>
          </a:bodyPr>
          <a:lstStyle/>
          <a:p>
            <a:r>
              <a:rPr lang="pl-PL" sz="2400" b="1" dirty="0">
                <a:solidFill>
                  <a:schemeClr val="tx1">
                    <a:lumMod val="65000"/>
                    <a:lumOff val="35000"/>
                  </a:schemeClr>
                </a:solidFill>
              </a:rPr>
              <a:t>Azure SQL Database DTU Calculator </a:t>
            </a:r>
            <a:br>
              <a:rPr lang="pl-PL" sz="2400" b="1" dirty="0">
                <a:solidFill>
                  <a:schemeClr val="tx1">
                    <a:lumMod val="65000"/>
                    <a:lumOff val="35000"/>
                  </a:schemeClr>
                </a:solidFill>
              </a:rPr>
            </a:br>
            <a:endParaRPr lang="pl-PL" sz="2400" b="1" dirty="0">
              <a:solidFill>
                <a:schemeClr val="tx1">
                  <a:lumMod val="65000"/>
                  <a:lumOff val="35000"/>
                </a:schemeClr>
              </a:solidFill>
            </a:endParaRPr>
          </a:p>
        </p:txBody>
      </p:sp>
      <p:sp>
        <p:nvSpPr>
          <p:cNvPr id="8" name="TextBox 7">
            <a:extLst>
              <a:ext uri="{FF2B5EF4-FFF2-40B4-BE49-F238E27FC236}">
                <a16:creationId xmlns:a16="http://schemas.microsoft.com/office/drawing/2014/main" id="{9E3DAB2D-F194-4AE8-8385-71EEBE001819}"/>
              </a:ext>
            </a:extLst>
          </p:cNvPr>
          <p:cNvSpPr txBox="1"/>
          <p:nvPr/>
        </p:nvSpPr>
        <p:spPr>
          <a:xfrm>
            <a:off x="939272" y="1796049"/>
            <a:ext cx="2151038" cy="523220"/>
          </a:xfrm>
          <a:prstGeom prst="rect">
            <a:avLst/>
          </a:prstGeom>
          <a:noFill/>
        </p:spPr>
        <p:txBody>
          <a:bodyPr wrap="none" rtlCol="0">
            <a:spAutoFit/>
          </a:bodyPr>
          <a:lstStyle/>
          <a:p>
            <a:r>
              <a:rPr lang="en-GB" sz="2800" b="1" dirty="0">
                <a:solidFill>
                  <a:schemeClr val="accent2"/>
                </a:solidFill>
              </a:rPr>
              <a:t>DTU vs </a:t>
            </a:r>
            <a:r>
              <a:rPr lang="en-GB" sz="2800" b="1" dirty="0" err="1">
                <a:solidFill>
                  <a:schemeClr val="accent2"/>
                </a:solidFill>
              </a:rPr>
              <a:t>vCore</a:t>
            </a:r>
            <a:endParaRPr lang="pl-PL" sz="2800" b="1" dirty="0">
              <a:solidFill>
                <a:schemeClr val="accent2"/>
              </a:solidFill>
            </a:endParaRPr>
          </a:p>
        </p:txBody>
      </p:sp>
      <p:sp>
        <p:nvSpPr>
          <p:cNvPr id="9" name="TextBox 8">
            <a:extLst>
              <a:ext uri="{FF2B5EF4-FFF2-40B4-BE49-F238E27FC236}">
                <a16:creationId xmlns:a16="http://schemas.microsoft.com/office/drawing/2014/main" id="{3F513DB8-943A-4B49-97F2-7C58C9AA0D9A}"/>
              </a:ext>
            </a:extLst>
          </p:cNvPr>
          <p:cNvSpPr txBox="1"/>
          <p:nvPr/>
        </p:nvSpPr>
        <p:spPr>
          <a:xfrm>
            <a:off x="1082565" y="4317846"/>
            <a:ext cx="2230675" cy="523220"/>
          </a:xfrm>
          <a:prstGeom prst="rect">
            <a:avLst/>
          </a:prstGeom>
          <a:noFill/>
        </p:spPr>
        <p:txBody>
          <a:bodyPr wrap="none" rtlCol="0">
            <a:spAutoFit/>
          </a:bodyPr>
          <a:lstStyle/>
          <a:p>
            <a:r>
              <a:rPr lang="en-GB" sz="2800" b="1" dirty="0">
                <a:solidFill>
                  <a:schemeClr val="accent2"/>
                </a:solidFill>
              </a:rPr>
              <a:t>Gen4 vs Gen5</a:t>
            </a:r>
            <a:endParaRPr lang="pl-PL" sz="2800" b="1" dirty="0">
              <a:solidFill>
                <a:schemeClr val="accent2"/>
              </a:solidFill>
            </a:endParaRPr>
          </a:p>
        </p:txBody>
      </p:sp>
    </p:spTree>
    <p:extLst>
      <p:ext uri="{BB962C8B-B14F-4D97-AF65-F5344CB8AC3E}">
        <p14:creationId xmlns:p14="http://schemas.microsoft.com/office/powerpoint/2010/main" val="1076202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4F9397-AE57-4F30-8449-97604BEA7CEB}"/>
              </a:ext>
            </a:extLst>
          </p:cNvPr>
          <p:cNvSpPr>
            <a:spLocks noGrp="1"/>
          </p:cNvSpPr>
          <p:nvPr>
            <p:ph type="body" sz="quarter" idx="13"/>
          </p:nvPr>
        </p:nvSpPr>
        <p:spPr>
          <a:xfrm>
            <a:off x="792127" y="857465"/>
            <a:ext cx="7526250" cy="957299"/>
          </a:xfrm>
        </p:spPr>
        <p:txBody>
          <a:bodyPr/>
          <a:lstStyle/>
          <a:p>
            <a:r>
              <a:rPr lang="en-GB" b="1" dirty="0">
                <a:solidFill>
                  <a:srgbClr val="FF7100"/>
                </a:solidFill>
              </a:rPr>
              <a:t>Azure PostgreSQL and </a:t>
            </a:r>
            <a:r>
              <a:rPr lang="en-GB" b="1" dirty="0" err="1">
                <a:solidFill>
                  <a:srgbClr val="FF7100"/>
                </a:solidFill>
              </a:rPr>
              <a:t>Citus</a:t>
            </a:r>
            <a:endParaRPr lang="pl-PL" b="1" dirty="0">
              <a:solidFill>
                <a:srgbClr val="FF7100"/>
              </a:solidFill>
            </a:endParaRPr>
          </a:p>
        </p:txBody>
      </p:sp>
      <p:pic>
        <p:nvPicPr>
          <p:cNvPr id="3" name="Graphic 2">
            <a:extLst>
              <a:ext uri="{FF2B5EF4-FFF2-40B4-BE49-F238E27FC236}">
                <a16:creationId xmlns:a16="http://schemas.microsoft.com/office/drawing/2014/main" id="{E9059008-B4E5-49D8-A915-F041DF44BE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78816" y="1844932"/>
            <a:ext cx="1494148" cy="2002158"/>
          </a:xfrm>
          <a:prstGeom prst="rect">
            <a:avLst/>
          </a:prstGeom>
        </p:spPr>
      </p:pic>
      <p:sp>
        <p:nvSpPr>
          <p:cNvPr id="4" name="TextBox 3">
            <a:extLst>
              <a:ext uri="{FF2B5EF4-FFF2-40B4-BE49-F238E27FC236}">
                <a16:creationId xmlns:a16="http://schemas.microsoft.com/office/drawing/2014/main" id="{92BCFFE8-5AFC-439D-ACBA-87F3C1886AF5}"/>
              </a:ext>
            </a:extLst>
          </p:cNvPr>
          <p:cNvSpPr txBox="1"/>
          <p:nvPr/>
        </p:nvSpPr>
        <p:spPr>
          <a:xfrm>
            <a:off x="3258105" y="4145872"/>
            <a:ext cx="184731" cy="369332"/>
          </a:xfrm>
          <a:prstGeom prst="rect">
            <a:avLst/>
          </a:prstGeom>
          <a:noFill/>
        </p:spPr>
        <p:txBody>
          <a:bodyPr wrap="none" rtlCol="0">
            <a:spAutoFit/>
          </a:bodyPr>
          <a:lstStyle/>
          <a:p>
            <a:endParaRPr lang="pl-PL" dirty="0"/>
          </a:p>
        </p:txBody>
      </p:sp>
      <p:sp>
        <p:nvSpPr>
          <p:cNvPr id="7" name="Rectangle 6">
            <a:extLst>
              <a:ext uri="{FF2B5EF4-FFF2-40B4-BE49-F238E27FC236}">
                <a16:creationId xmlns:a16="http://schemas.microsoft.com/office/drawing/2014/main" id="{FCA3187C-9313-4AF1-8AF6-E67987A649EC}"/>
              </a:ext>
            </a:extLst>
          </p:cNvPr>
          <p:cNvSpPr/>
          <p:nvPr/>
        </p:nvSpPr>
        <p:spPr>
          <a:xfrm>
            <a:off x="699037" y="1821284"/>
            <a:ext cx="9874370" cy="923330"/>
          </a:xfrm>
          <a:prstGeom prst="rect">
            <a:avLst/>
          </a:prstGeom>
        </p:spPr>
        <p:txBody>
          <a:bodyPr wrap="none">
            <a:spAutoFit/>
          </a:bodyPr>
          <a:lstStyle/>
          <a:p>
            <a:r>
              <a:rPr lang="en-US" dirty="0">
                <a:solidFill>
                  <a:schemeClr val="tx1">
                    <a:lumMod val="65000"/>
                    <a:lumOff val="35000"/>
                  </a:schemeClr>
                </a:solidFill>
              </a:rPr>
              <a:t>Azure Database for PostgreSQL is a relational database service in the Microsoft cloud </a:t>
            </a:r>
          </a:p>
          <a:p>
            <a:r>
              <a:rPr lang="en-US" dirty="0">
                <a:solidFill>
                  <a:schemeClr val="tx1">
                    <a:lumMod val="65000"/>
                    <a:lumOff val="35000"/>
                  </a:schemeClr>
                </a:solidFill>
              </a:rPr>
              <a:t>built for developers. It is based on the community version of open-source PostgreSQL database engine, </a:t>
            </a:r>
          </a:p>
          <a:p>
            <a:r>
              <a:rPr lang="en-US" dirty="0">
                <a:solidFill>
                  <a:schemeClr val="tx1">
                    <a:lumMod val="65000"/>
                    <a:lumOff val="35000"/>
                  </a:schemeClr>
                </a:solidFill>
              </a:rPr>
              <a:t>and is available in two deployment options: </a:t>
            </a:r>
            <a:r>
              <a:rPr lang="en-US" b="1" dirty="0">
                <a:solidFill>
                  <a:schemeClr val="tx1">
                    <a:lumMod val="65000"/>
                    <a:lumOff val="35000"/>
                  </a:schemeClr>
                </a:solidFill>
              </a:rPr>
              <a:t>Single Server </a:t>
            </a:r>
            <a:r>
              <a:rPr lang="en-US" dirty="0">
                <a:solidFill>
                  <a:schemeClr val="tx1">
                    <a:lumMod val="65000"/>
                    <a:lumOff val="35000"/>
                  </a:schemeClr>
                </a:solidFill>
              </a:rPr>
              <a:t>and </a:t>
            </a:r>
            <a:r>
              <a:rPr lang="en-US" b="1" dirty="0">
                <a:solidFill>
                  <a:schemeClr val="tx1">
                    <a:lumMod val="65000"/>
                    <a:lumOff val="35000"/>
                  </a:schemeClr>
                </a:solidFill>
              </a:rPr>
              <a:t>Hyperscale</a:t>
            </a:r>
            <a:r>
              <a:rPr lang="en-US" dirty="0">
                <a:solidFill>
                  <a:schemeClr val="tx1">
                    <a:lumMod val="65000"/>
                    <a:lumOff val="35000"/>
                  </a:schemeClr>
                </a:solidFill>
              </a:rPr>
              <a:t> (</a:t>
            </a:r>
            <a:r>
              <a:rPr lang="en-US" dirty="0" err="1">
                <a:solidFill>
                  <a:schemeClr val="tx1">
                    <a:lumMod val="65000"/>
                    <a:lumOff val="35000"/>
                  </a:schemeClr>
                </a:solidFill>
              </a:rPr>
              <a:t>Citus</a:t>
            </a:r>
            <a:r>
              <a:rPr lang="en-US" dirty="0">
                <a:solidFill>
                  <a:schemeClr val="tx1">
                    <a:lumMod val="65000"/>
                    <a:lumOff val="35000"/>
                  </a:schemeClr>
                </a:solidFill>
              </a:rPr>
              <a:t>).</a:t>
            </a:r>
            <a:endParaRPr lang="pl-PL" dirty="0">
              <a:solidFill>
                <a:schemeClr val="tx1">
                  <a:lumMod val="65000"/>
                  <a:lumOff val="35000"/>
                </a:schemeClr>
              </a:solidFill>
            </a:endParaRPr>
          </a:p>
        </p:txBody>
      </p:sp>
      <p:sp>
        <p:nvSpPr>
          <p:cNvPr id="9" name="Rectangle 8">
            <a:extLst>
              <a:ext uri="{FF2B5EF4-FFF2-40B4-BE49-F238E27FC236}">
                <a16:creationId xmlns:a16="http://schemas.microsoft.com/office/drawing/2014/main" id="{5EFDD2B6-0A72-41CC-8718-CD80512B11F2}"/>
              </a:ext>
            </a:extLst>
          </p:cNvPr>
          <p:cNvSpPr/>
          <p:nvPr/>
        </p:nvSpPr>
        <p:spPr>
          <a:xfrm>
            <a:off x="699037" y="2828883"/>
            <a:ext cx="8940452" cy="923330"/>
          </a:xfrm>
          <a:prstGeom prst="rect">
            <a:avLst/>
          </a:prstGeom>
        </p:spPr>
        <p:txBody>
          <a:bodyPr wrap="square">
            <a:spAutoFit/>
          </a:bodyPr>
          <a:lstStyle/>
          <a:p>
            <a:r>
              <a:rPr lang="pl-PL" dirty="0">
                <a:solidFill>
                  <a:schemeClr val="tx1">
                    <a:lumMod val="65000"/>
                    <a:lumOff val="35000"/>
                  </a:schemeClr>
                </a:solidFill>
              </a:rPr>
              <a:t>The </a:t>
            </a:r>
            <a:r>
              <a:rPr lang="pl-PL" b="1" dirty="0">
                <a:solidFill>
                  <a:schemeClr val="accent2"/>
                </a:solidFill>
              </a:rPr>
              <a:t>Hyperscale (Citus) </a:t>
            </a:r>
            <a:r>
              <a:rPr lang="pl-PL" dirty="0">
                <a:solidFill>
                  <a:schemeClr val="tx1">
                    <a:lumMod val="65000"/>
                    <a:lumOff val="35000"/>
                  </a:schemeClr>
                </a:solidFill>
              </a:rPr>
              <a:t>option horizontally scales queries across multiple machines using sharding. Its query engine parallelizes incoming SQL queries across these servers for faster responses on large datasets.</a:t>
            </a:r>
          </a:p>
        </p:txBody>
      </p:sp>
      <p:pic>
        <p:nvPicPr>
          <p:cNvPr id="10" name="Picture 9">
            <a:extLst>
              <a:ext uri="{FF2B5EF4-FFF2-40B4-BE49-F238E27FC236}">
                <a16:creationId xmlns:a16="http://schemas.microsoft.com/office/drawing/2014/main" id="{2A554B65-E7D5-43F7-856C-96BF2BF4C1A5}"/>
              </a:ext>
            </a:extLst>
          </p:cNvPr>
          <p:cNvPicPr>
            <a:picLocks noChangeAspect="1"/>
          </p:cNvPicPr>
          <p:nvPr/>
        </p:nvPicPr>
        <p:blipFill>
          <a:blip r:embed="rId5"/>
          <a:stretch>
            <a:fillRect/>
          </a:stretch>
        </p:blipFill>
        <p:spPr>
          <a:xfrm>
            <a:off x="3442836" y="3836482"/>
            <a:ext cx="6241642" cy="2766839"/>
          </a:xfrm>
          <a:prstGeom prst="rect">
            <a:avLst/>
          </a:prstGeom>
        </p:spPr>
      </p:pic>
      <p:sp>
        <p:nvSpPr>
          <p:cNvPr id="11" name="TextBox 10">
            <a:extLst>
              <a:ext uri="{FF2B5EF4-FFF2-40B4-BE49-F238E27FC236}">
                <a16:creationId xmlns:a16="http://schemas.microsoft.com/office/drawing/2014/main" id="{C6965F6D-CD7F-4857-BC51-5C94A4E7DEFD}"/>
              </a:ext>
            </a:extLst>
          </p:cNvPr>
          <p:cNvSpPr txBox="1"/>
          <p:nvPr/>
        </p:nvSpPr>
        <p:spPr>
          <a:xfrm>
            <a:off x="7968342" y="6560632"/>
            <a:ext cx="4004622" cy="253916"/>
          </a:xfrm>
          <a:prstGeom prst="rect">
            <a:avLst/>
          </a:prstGeom>
          <a:noFill/>
        </p:spPr>
        <p:txBody>
          <a:bodyPr wrap="none" rtlCol="0">
            <a:spAutoFit/>
          </a:bodyPr>
          <a:lstStyle/>
          <a:p>
            <a:r>
              <a:rPr lang="en-GB" sz="1050" dirty="0"/>
              <a:t>Source: </a:t>
            </a:r>
            <a:r>
              <a:rPr lang="pl-PL" sz="1050" dirty="0">
                <a:hlinkClick r:id="rId6"/>
              </a:rPr>
              <a:t>https://docs.microsoft.com/en-us/azure/postgresql/overview</a:t>
            </a:r>
            <a:endParaRPr lang="pl-PL" sz="1050" dirty="0"/>
          </a:p>
        </p:txBody>
      </p:sp>
    </p:spTree>
    <p:extLst>
      <p:ext uri="{BB962C8B-B14F-4D97-AF65-F5344CB8AC3E}">
        <p14:creationId xmlns:p14="http://schemas.microsoft.com/office/powerpoint/2010/main" val="272542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05BFCE-D6FD-4094-8498-ADE103BFB20B}"/>
              </a:ext>
            </a:extLst>
          </p:cNvPr>
          <p:cNvSpPr>
            <a:spLocks noGrp="1"/>
          </p:cNvSpPr>
          <p:nvPr>
            <p:ph type="body" sz="quarter" idx="13"/>
          </p:nvPr>
        </p:nvSpPr>
        <p:spPr>
          <a:xfrm>
            <a:off x="792127" y="857465"/>
            <a:ext cx="9266273" cy="957299"/>
          </a:xfrm>
        </p:spPr>
        <p:txBody>
          <a:bodyPr/>
          <a:lstStyle/>
          <a:p>
            <a:r>
              <a:rPr lang="en-GB" b="1" dirty="0">
                <a:solidFill>
                  <a:srgbClr val="FF7100"/>
                </a:solidFill>
              </a:rPr>
              <a:t>Azure SQL Database vs PostgreSQL  </a:t>
            </a:r>
            <a:endParaRPr lang="pl-PL" dirty="0"/>
          </a:p>
        </p:txBody>
      </p:sp>
      <p:pic>
        <p:nvPicPr>
          <p:cNvPr id="6" name="Picture 5">
            <a:extLst>
              <a:ext uri="{FF2B5EF4-FFF2-40B4-BE49-F238E27FC236}">
                <a16:creationId xmlns:a16="http://schemas.microsoft.com/office/drawing/2014/main" id="{895C2E07-B012-437A-8042-999ABB1B0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127" y="2154126"/>
            <a:ext cx="10737721" cy="3096228"/>
          </a:xfrm>
          <a:prstGeom prst="rect">
            <a:avLst/>
          </a:prstGeom>
        </p:spPr>
      </p:pic>
    </p:spTree>
    <p:extLst>
      <p:ext uri="{BB962C8B-B14F-4D97-AF65-F5344CB8AC3E}">
        <p14:creationId xmlns:p14="http://schemas.microsoft.com/office/powerpoint/2010/main" val="1530465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E38E2F-B73A-461C-A8A1-7FFD311B060E}"/>
              </a:ext>
            </a:extLst>
          </p:cNvPr>
          <p:cNvSpPr>
            <a:spLocks noGrp="1"/>
          </p:cNvSpPr>
          <p:nvPr>
            <p:ph type="body" sz="quarter" idx="13"/>
          </p:nvPr>
        </p:nvSpPr>
        <p:spPr/>
        <p:txBody>
          <a:bodyPr/>
          <a:lstStyle/>
          <a:p>
            <a:endParaRPr lang="pl-PL" dirty="0"/>
          </a:p>
        </p:txBody>
      </p:sp>
      <p:sp>
        <p:nvSpPr>
          <p:cNvPr id="3" name="Rectangle 2">
            <a:extLst>
              <a:ext uri="{FF2B5EF4-FFF2-40B4-BE49-F238E27FC236}">
                <a16:creationId xmlns:a16="http://schemas.microsoft.com/office/drawing/2014/main" id="{2DCA8EAD-9E03-471F-B189-7D7F353AB09D}"/>
              </a:ext>
            </a:extLst>
          </p:cNvPr>
          <p:cNvSpPr/>
          <p:nvPr/>
        </p:nvSpPr>
        <p:spPr>
          <a:xfrm>
            <a:off x="2627294" y="3948132"/>
            <a:ext cx="7283661" cy="830997"/>
          </a:xfrm>
          <a:prstGeom prst="rect">
            <a:avLst/>
          </a:prstGeom>
        </p:spPr>
        <p:txBody>
          <a:bodyPr wrap="none">
            <a:spAutoFit/>
          </a:bodyPr>
          <a:lstStyle/>
          <a:p>
            <a:pPr marL="342900" indent="-342900">
              <a:buFont typeface="Arial" panose="020B0604020202020204" pitchFamily="34" charset="0"/>
              <a:buChar char="•"/>
            </a:pPr>
            <a:r>
              <a:rPr lang="pl-PL" sz="2400" dirty="0">
                <a:hlinkClick r:id="rId2"/>
              </a:rPr>
              <a:t>https://azure.microsoft.com/en-us/pricing/calculator/</a:t>
            </a:r>
            <a:endParaRPr lang="en-GB" sz="2400" dirty="0"/>
          </a:p>
          <a:p>
            <a:pPr marL="342900" indent="-342900">
              <a:buFont typeface="Arial" panose="020B0604020202020204" pitchFamily="34" charset="0"/>
              <a:buChar char="•"/>
            </a:pPr>
            <a:r>
              <a:rPr lang="en-GB" sz="2400" dirty="0">
                <a:solidFill>
                  <a:schemeClr val="tx1">
                    <a:lumMod val="65000"/>
                    <a:lumOff val="35000"/>
                  </a:schemeClr>
                </a:solidFill>
              </a:rPr>
              <a:t>Azure Database for PostgreSQL</a:t>
            </a:r>
            <a:endParaRPr lang="pl-PL" sz="2400" dirty="0">
              <a:solidFill>
                <a:schemeClr val="tx1">
                  <a:lumMod val="65000"/>
                  <a:lumOff val="35000"/>
                </a:schemeClr>
              </a:solidFill>
            </a:endParaRPr>
          </a:p>
        </p:txBody>
      </p:sp>
      <p:sp>
        <p:nvSpPr>
          <p:cNvPr id="4" name="TextBox 3">
            <a:extLst>
              <a:ext uri="{FF2B5EF4-FFF2-40B4-BE49-F238E27FC236}">
                <a16:creationId xmlns:a16="http://schemas.microsoft.com/office/drawing/2014/main" id="{01873DBC-AC0C-4505-8587-81F9556D26ED}"/>
              </a:ext>
            </a:extLst>
          </p:cNvPr>
          <p:cNvSpPr txBox="1"/>
          <p:nvPr/>
        </p:nvSpPr>
        <p:spPr>
          <a:xfrm>
            <a:off x="1266496" y="2526204"/>
            <a:ext cx="3292889" cy="1421928"/>
          </a:xfrm>
          <a:prstGeom prst="rect">
            <a:avLst/>
          </a:prstGeom>
          <a:noFill/>
        </p:spPr>
        <p:txBody>
          <a:bodyPr wrap="none" rtlCol="0">
            <a:spAutoFit/>
          </a:bodyPr>
          <a:lstStyle/>
          <a:p>
            <a:pPr>
              <a:lnSpc>
                <a:spcPct val="90000"/>
              </a:lnSpc>
              <a:spcBef>
                <a:spcPts val="1000"/>
              </a:spcBef>
            </a:pPr>
            <a:r>
              <a:rPr lang="en-GB" sz="9600" b="1" spc="-50" dirty="0">
                <a:solidFill>
                  <a:srgbClr val="FF5F00"/>
                </a:solidFill>
                <a:latin typeface="Calibri Light" panose="020F0302020204030204"/>
              </a:rPr>
              <a:t>DEMO</a:t>
            </a:r>
            <a:endParaRPr lang="pl-PL" sz="9600" b="1" spc="-50" dirty="0">
              <a:solidFill>
                <a:srgbClr val="FF5F00"/>
              </a:solidFill>
              <a:latin typeface="Calibri Light" panose="020F0302020204030204"/>
            </a:endParaRPr>
          </a:p>
        </p:txBody>
      </p:sp>
    </p:spTree>
    <p:extLst>
      <p:ext uri="{BB962C8B-B14F-4D97-AF65-F5344CB8AC3E}">
        <p14:creationId xmlns:p14="http://schemas.microsoft.com/office/powerpoint/2010/main" val="616942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2B3ED85B-9694-4A7C-9556-3E2D0519C156}"/>
              </a:ext>
            </a:extLst>
          </p:cNvPr>
          <p:cNvSpPr txBox="1">
            <a:spLocks/>
          </p:cNvSpPr>
          <p:nvPr/>
        </p:nvSpPr>
        <p:spPr>
          <a:xfrm>
            <a:off x="846637" y="875611"/>
            <a:ext cx="10498725" cy="9572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kern="1200" spc="300">
                <a:solidFill>
                  <a:schemeClr val="tx1"/>
                </a:solidFill>
                <a:latin typeface="Malleable-FP" panose="000005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FF5F00"/>
                </a:solidFill>
              </a:rPr>
              <a:t>Modern Data Warehouse</a:t>
            </a:r>
            <a:endParaRPr lang="pl-PL" b="1" dirty="0">
              <a:solidFill>
                <a:srgbClr val="FF5F00"/>
              </a:solidFill>
            </a:endParaRPr>
          </a:p>
        </p:txBody>
      </p:sp>
      <p:pic>
        <p:nvPicPr>
          <p:cNvPr id="2" name="Picture 1">
            <a:extLst>
              <a:ext uri="{FF2B5EF4-FFF2-40B4-BE49-F238E27FC236}">
                <a16:creationId xmlns:a16="http://schemas.microsoft.com/office/drawing/2014/main" id="{BBE9D1DA-921D-47FF-9C4C-B681CCA56CD3}"/>
              </a:ext>
            </a:extLst>
          </p:cNvPr>
          <p:cNvPicPr>
            <a:picLocks noChangeAspect="1"/>
          </p:cNvPicPr>
          <p:nvPr/>
        </p:nvPicPr>
        <p:blipFill>
          <a:blip r:embed="rId3"/>
          <a:stretch>
            <a:fillRect/>
          </a:stretch>
        </p:blipFill>
        <p:spPr>
          <a:xfrm>
            <a:off x="2037364" y="1675776"/>
            <a:ext cx="8546737" cy="5182224"/>
          </a:xfrm>
          <a:prstGeom prst="rect">
            <a:avLst/>
          </a:prstGeom>
        </p:spPr>
      </p:pic>
    </p:spTree>
    <p:extLst>
      <p:ext uri="{BB962C8B-B14F-4D97-AF65-F5344CB8AC3E}">
        <p14:creationId xmlns:p14="http://schemas.microsoft.com/office/powerpoint/2010/main" val="4211426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2D16E1-CC1A-4FBE-8C63-BF2619E8736F}"/>
              </a:ext>
            </a:extLst>
          </p:cNvPr>
          <p:cNvSpPr>
            <a:spLocks noGrp="1"/>
          </p:cNvSpPr>
          <p:nvPr>
            <p:ph type="body" sz="quarter" idx="13"/>
          </p:nvPr>
        </p:nvSpPr>
        <p:spPr>
          <a:xfrm>
            <a:off x="792127" y="857465"/>
            <a:ext cx="11126604" cy="957299"/>
          </a:xfrm>
        </p:spPr>
        <p:txBody>
          <a:bodyPr/>
          <a:lstStyle/>
          <a:p>
            <a:r>
              <a:rPr lang="en-GB" b="1" dirty="0">
                <a:solidFill>
                  <a:srgbClr val="FF5F00"/>
                </a:solidFill>
              </a:rPr>
              <a:t>Modern Data Warehouse and Azure Synapse </a:t>
            </a:r>
            <a:endParaRPr lang="pl-PL" b="1" dirty="0">
              <a:solidFill>
                <a:srgbClr val="FF5F00"/>
              </a:solidFill>
            </a:endParaRPr>
          </a:p>
        </p:txBody>
      </p:sp>
      <p:pic>
        <p:nvPicPr>
          <p:cNvPr id="3" name="Picture 2">
            <a:extLst>
              <a:ext uri="{FF2B5EF4-FFF2-40B4-BE49-F238E27FC236}">
                <a16:creationId xmlns:a16="http://schemas.microsoft.com/office/drawing/2014/main" id="{94C4BFFF-1185-4BBE-A15D-97C2EEA00A83}"/>
              </a:ext>
            </a:extLst>
          </p:cNvPr>
          <p:cNvPicPr>
            <a:picLocks noChangeAspect="1"/>
          </p:cNvPicPr>
          <p:nvPr/>
        </p:nvPicPr>
        <p:blipFill>
          <a:blip r:embed="rId2"/>
          <a:stretch>
            <a:fillRect/>
          </a:stretch>
        </p:blipFill>
        <p:spPr>
          <a:xfrm>
            <a:off x="1950162" y="1905175"/>
            <a:ext cx="7782418" cy="4745574"/>
          </a:xfrm>
          <a:prstGeom prst="rect">
            <a:avLst/>
          </a:prstGeom>
        </p:spPr>
      </p:pic>
    </p:spTree>
    <p:extLst>
      <p:ext uri="{BB962C8B-B14F-4D97-AF65-F5344CB8AC3E}">
        <p14:creationId xmlns:p14="http://schemas.microsoft.com/office/powerpoint/2010/main" val="1228651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D802-30E4-4DC8-9842-1A04DFB91B42}"/>
              </a:ext>
            </a:extLst>
          </p:cNvPr>
          <p:cNvSpPr>
            <a:spLocks noGrp="1"/>
          </p:cNvSpPr>
          <p:nvPr>
            <p:ph type="body" sz="quarter" idx="13"/>
          </p:nvPr>
        </p:nvSpPr>
        <p:spPr/>
        <p:txBody>
          <a:bodyPr/>
          <a:lstStyle/>
          <a:p>
            <a:r>
              <a:rPr lang="en-GB" b="1" dirty="0">
                <a:solidFill>
                  <a:srgbClr val="FF5F00"/>
                </a:solidFill>
              </a:rPr>
              <a:t>Azure </a:t>
            </a:r>
            <a:r>
              <a:rPr lang="en-GB" b="1" dirty="0" err="1">
                <a:solidFill>
                  <a:srgbClr val="FF5F00"/>
                </a:solidFill>
              </a:rPr>
              <a:t>Sypanse</a:t>
            </a:r>
            <a:endParaRPr lang="pl-PL" b="1" dirty="0">
              <a:solidFill>
                <a:srgbClr val="FF5F00"/>
              </a:solidFill>
            </a:endParaRPr>
          </a:p>
        </p:txBody>
      </p:sp>
      <p:sp>
        <p:nvSpPr>
          <p:cNvPr id="5" name="Rectangle 4">
            <a:extLst>
              <a:ext uri="{FF2B5EF4-FFF2-40B4-BE49-F238E27FC236}">
                <a16:creationId xmlns:a16="http://schemas.microsoft.com/office/drawing/2014/main" id="{DAFB0FCC-2729-42D6-9AC4-F88AF206F9DF}"/>
              </a:ext>
            </a:extLst>
          </p:cNvPr>
          <p:cNvSpPr/>
          <p:nvPr/>
        </p:nvSpPr>
        <p:spPr>
          <a:xfrm>
            <a:off x="1004292" y="1814764"/>
            <a:ext cx="5767112" cy="1107996"/>
          </a:xfrm>
          <a:prstGeom prst="rect">
            <a:avLst/>
          </a:prstGeom>
        </p:spPr>
        <p:txBody>
          <a:bodyPr wrap="square">
            <a:spAutoFit/>
          </a:bodyPr>
          <a:lstStyle/>
          <a:p>
            <a:r>
              <a:rPr lang="en-US" sz="2200" b="1" dirty="0">
                <a:solidFill>
                  <a:schemeClr val="accent2"/>
                </a:solidFill>
              </a:rPr>
              <a:t>Azure Synapse </a:t>
            </a:r>
            <a:r>
              <a:rPr lang="en-US" sz="2200" b="1" dirty="0">
                <a:solidFill>
                  <a:schemeClr val="tx1">
                    <a:lumMod val="65000"/>
                    <a:lumOff val="35000"/>
                  </a:schemeClr>
                </a:solidFill>
              </a:rPr>
              <a:t>is a limitless analytics service that brings together enterprise data </a:t>
            </a:r>
            <a:r>
              <a:rPr lang="en-US" sz="2200" b="1" dirty="0">
                <a:solidFill>
                  <a:schemeClr val="accent2"/>
                </a:solidFill>
              </a:rPr>
              <a:t>warehousing </a:t>
            </a:r>
            <a:r>
              <a:rPr lang="en-US" sz="2200" b="1" dirty="0">
                <a:solidFill>
                  <a:schemeClr val="tx1">
                    <a:lumMod val="65000"/>
                    <a:lumOff val="35000"/>
                  </a:schemeClr>
                </a:solidFill>
              </a:rPr>
              <a:t>and </a:t>
            </a:r>
            <a:r>
              <a:rPr lang="en-US" sz="2200" b="1" dirty="0">
                <a:solidFill>
                  <a:schemeClr val="accent2"/>
                </a:solidFill>
              </a:rPr>
              <a:t>Big Data </a:t>
            </a:r>
            <a:r>
              <a:rPr lang="en-US" sz="2200" b="1" dirty="0">
                <a:solidFill>
                  <a:schemeClr val="tx1">
                    <a:lumMod val="65000"/>
                    <a:lumOff val="35000"/>
                  </a:schemeClr>
                </a:solidFill>
              </a:rPr>
              <a:t>analytics. </a:t>
            </a:r>
            <a:endParaRPr lang="pl-PL" sz="2200" b="1" dirty="0">
              <a:solidFill>
                <a:schemeClr val="tx1">
                  <a:lumMod val="65000"/>
                  <a:lumOff val="35000"/>
                </a:schemeClr>
              </a:solidFill>
            </a:endParaRPr>
          </a:p>
        </p:txBody>
      </p:sp>
      <p:pic>
        <p:nvPicPr>
          <p:cNvPr id="2050" name="Picture 2" descr="Azure Synapse Analytics Features">
            <a:extLst>
              <a:ext uri="{FF2B5EF4-FFF2-40B4-BE49-F238E27FC236}">
                <a16:creationId xmlns:a16="http://schemas.microsoft.com/office/drawing/2014/main" id="{057DF269-4BFE-4EBF-ACA4-7D17976BB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3569" y="1094375"/>
            <a:ext cx="4519448" cy="557033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creen Shot 2019 10 31 at 10.11.48 AM">
            <a:extLst>
              <a:ext uri="{FF2B5EF4-FFF2-40B4-BE49-F238E27FC236}">
                <a16:creationId xmlns:a16="http://schemas.microsoft.com/office/drawing/2014/main" id="{43D9B0B7-1889-4487-9084-BF66540544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9462" y="3261314"/>
            <a:ext cx="4736772" cy="315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504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667D21-C7EA-473E-8DDC-67032AE54ACF}"/>
              </a:ext>
            </a:extLst>
          </p:cNvPr>
          <p:cNvSpPr>
            <a:spLocks noGrp="1"/>
          </p:cNvSpPr>
          <p:nvPr>
            <p:ph type="body" sz="quarter" idx="13"/>
          </p:nvPr>
        </p:nvSpPr>
        <p:spPr/>
        <p:txBody>
          <a:bodyPr/>
          <a:lstStyle/>
          <a:p>
            <a:endParaRPr lang="pl-PL"/>
          </a:p>
        </p:txBody>
      </p:sp>
      <p:pic>
        <p:nvPicPr>
          <p:cNvPr id="3" name="Picture 2">
            <a:extLst>
              <a:ext uri="{FF2B5EF4-FFF2-40B4-BE49-F238E27FC236}">
                <a16:creationId xmlns:a16="http://schemas.microsoft.com/office/drawing/2014/main" id="{FE3EAD05-F838-43D9-A30B-C1355238B260}"/>
              </a:ext>
            </a:extLst>
          </p:cNvPr>
          <p:cNvPicPr>
            <a:picLocks noChangeAspect="1"/>
          </p:cNvPicPr>
          <p:nvPr/>
        </p:nvPicPr>
        <p:blipFill>
          <a:blip r:embed="rId2"/>
          <a:stretch>
            <a:fillRect/>
          </a:stretch>
        </p:blipFill>
        <p:spPr>
          <a:xfrm>
            <a:off x="1394547" y="1965434"/>
            <a:ext cx="10041216" cy="4313522"/>
          </a:xfrm>
          <a:prstGeom prst="rect">
            <a:avLst/>
          </a:prstGeom>
        </p:spPr>
      </p:pic>
    </p:spTree>
    <p:extLst>
      <p:ext uri="{BB962C8B-B14F-4D97-AF65-F5344CB8AC3E}">
        <p14:creationId xmlns:p14="http://schemas.microsoft.com/office/powerpoint/2010/main" val="3991918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1A661D-2969-47B6-AAB4-91D969A0C6E3}"/>
              </a:ext>
            </a:extLst>
          </p:cNvPr>
          <p:cNvSpPr>
            <a:spLocks noGrp="1"/>
          </p:cNvSpPr>
          <p:nvPr>
            <p:ph type="body" sz="quarter" idx="13"/>
          </p:nvPr>
        </p:nvSpPr>
        <p:spPr>
          <a:xfrm>
            <a:off x="792127" y="857465"/>
            <a:ext cx="10544657" cy="957299"/>
          </a:xfrm>
        </p:spPr>
        <p:txBody>
          <a:bodyPr/>
          <a:lstStyle/>
          <a:p>
            <a:r>
              <a:rPr lang="en-GB" b="1" dirty="0">
                <a:solidFill>
                  <a:srgbClr val="FF5F00"/>
                </a:solidFill>
              </a:rPr>
              <a:t>Azure Synapse Analytics Architecture</a:t>
            </a:r>
            <a:endParaRPr lang="pl-PL" b="1" dirty="0">
              <a:solidFill>
                <a:srgbClr val="FF5F00"/>
              </a:solidFill>
            </a:endParaRPr>
          </a:p>
          <a:p>
            <a:endParaRPr lang="pl-PL" dirty="0"/>
          </a:p>
        </p:txBody>
      </p:sp>
      <p:pic>
        <p:nvPicPr>
          <p:cNvPr id="1026" name="Picture 2" descr="Architektura usługi SQL Analytics">
            <a:extLst>
              <a:ext uri="{FF2B5EF4-FFF2-40B4-BE49-F238E27FC236}">
                <a16:creationId xmlns:a16="http://schemas.microsoft.com/office/drawing/2014/main" id="{240AD671-A121-4CE9-920D-877AD71EB1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7122" y="1501993"/>
            <a:ext cx="5838815" cy="44985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E0D0ACA-BE86-42D9-8A23-8CF0AF8951CF}"/>
              </a:ext>
            </a:extLst>
          </p:cNvPr>
          <p:cNvSpPr txBox="1"/>
          <p:nvPr/>
        </p:nvSpPr>
        <p:spPr>
          <a:xfrm>
            <a:off x="1807122" y="6079071"/>
            <a:ext cx="5686754" cy="369332"/>
          </a:xfrm>
          <a:prstGeom prst="rect">
            <a:avLst/>
          </a:prstGeom>
          <a:noFill/>
        </p:spPr>
        <p:txBody>
          <a:bodyPr wrap="square" rtlCol="0">
            <a:spAutoFit/>
          </a:bodyPr>
          <a:lstStyle/>
          <a:p>
            <a:r>
              <a:rPr lang="en-GB" b="1" dirty="0">
                <a:solidFill>
                  <a:schemeClr val="accent2"/>
                </a:solidFill>
              </a:rPr>
              <a:t>Data is distributed across 60 distributions .</a:t>
            </a:r>
            <a:endParaRPr lang="pl-PL" b="1" dirty="0">
              <a:solidFill>
                <a:schemeClr val="accent2"/>
              </a:solidFill>
            </a:endParaRPr>
          </a:p>
        </p:txBody>
      </p:sp>
      <p:pic>
        <p:nvPicPr>
          <p:cNvPr id="6" name="Picture 5">
            <a:extLst>
              <a:ext uri="{FF2B5EF4-FFF2-40B4-BE49-F238E27FC236}">
                <a16:creationId xmlns:a16="http://schemas.microsoft.com/office/drawing/2014/main" id="{835BB232-8E9A-41CB-846E-2BEDC3EDDA94}"/>
              </a:ext>
            </a:extLst>
          </p:cNvPr>
          <p:cNvPicPr>
            <a:picLocks noChangeAspect="1"/>
          </p:cNvPicPr>
          <p:nvPr/>
        </p:nvPicPr>
        <p:blipFill>
          <a:blip r:embed="rId4"/>
          <a:stretch>
            <a:fillRect/>
          </a:stretch>
        </p:blipFill>
        <p:spPr>
          <a:xfrm>
            <a:off x="8365578" y="1656282"/>
            <a:ext cx="2019300" cy="4619625"/>
          </a:xfrm>
          <a:prstGeom prst="rect">
            <a:avLst/>
          </a:prstGeom>
        </p:spPr>
      </p:pic>
    </p:spTree>
    <p:extLst>
      <p:ext uri="{BB962C8B-B14F-4D97-AF65-F5344CB8AC3E}">
        <p14:creationId xmlns:p14="http://schemas.microsoft.com/office/powerpoint/2010/main" val="2334201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6CA901-F546-4A67-B8FB-7C33D9A09E07}"/>
              </a:ext>
            </a:extLst>
          </p:cNvPr>
          <p:cNvSpPr>
            <a:spLocks noGrp="1"/>
          </p:cNvSpPr>
          <p:nvPr>
            <p:ph type="body" sz="quarter" idx="13"/>
          </p:nvPr>
        </p:nvSpPr>
        <p:spPr>
          <a:xfrm>
            <a:off x="792127" y="857465"/>
            <a:ext cx="6607156" cy="957299"/>
          </a:xfrm>
        </p:spPr>
        <p:txBody>
          <a:bodyPr/>
          <a:lstStyle/>
          <a:p>
            <a:r>
              <a:rPr lang="en-GB" b="1" dirty="0">
                <a:solidFill>
                  <a:srgbClr val="FF5F00"/>
                </a:solidFill>
              </a:rPr>
              <a:t>Azure Synapse Analytics</a:t>
            </a:r>
            <a:endParaRPr lang="pl-PL" dirty="0"/>
          </a:p>
        </p:txBody>
      </p:sp>
      <p:sp>
        <p:nvSpPr>
          <p:cNvPr id="4" name="TextBox 3">
            <a:extLst>
              <a:ext uri="{FF2B5EF4-FFF2-40B4-BE49-F238E27FC236}">
                <a16:creationId xmlns:a16="http://schemas.microsoft.com/office/drawing/2014/main" id="{2BD3A539-4045-4491-8542-5E6CE83DE328}"/>
              </a:ext>
            </a:extLst>
          </p:cNvPr>
          <p:cNvSpPr txBox="1"/>
          <p:nvPr/>
        </p:nvSpPr>
        <p:spPr>
          <a:xfrm>
            <a:off x="903890" y="1814764"/>
            <a:ext cx="9333186" cy="1754326"/>
          </a:xfrm>
          <a:prstGeom prst="rect">
            <a:avLst/>
          </a:prstGeom>
          <a:noFill/>
        </p:spPr>
        <p:txBody>
          <a:bodyPr wrap="square" rtlCol="0">
            <a:spAutoFit/>
          </a:bodyPr>
          <a:lstStyle/>
          <a:p>
            <a:pPr marL="285750" indent="-285750">
              <a:buFont typeface="Arial" panose="020B0604020202020204" pitchFamily="34" charset="0"/>
              <a:buChar char="•"/>
            </a:pPr>
            <a:r>
              <a:rPr lang="en-GB" b="1" dirty="0">
                <a:solidFill>
                  <a:schemeClr val="tx1">
                    <a:lumMod val="65000"/>
                    <a:lumOff val="35000"/>
                  </a:schemeClr>
                </a:solidFill>
              </a:rPr>
              <a:t>Create an Azure SQL Server</a:t>
            </a:r>
          </a:p>
          <a:p>
            <a:pPr marL="285750" indent="-285750">
              <a:buFont typeface="Arial" panose="020B0604020202020204" pitchFamily="34" charset="0"/>
              <a:buChar char="•"/>
            </a:pPr>
            <a:r>
              <a:rPr lang="en-GB" b="1" dirty="0">
                <a:solidFill>
                  <a:schemeClr val="tx1">
                    <a:lumMod val="65000"/>
                    <a:lumOff val="35000"/>
                  </a:schemeClr>
                </a:solidFill>
              </a:rPr>
              <a:t>Create SQL Pool (SQL Data Warehouse)</a:t>
            </a:r>
          </a:p>
          <a:p>
            <a:pPr marL="285750" indent="-285750">
              <a:buFont typeface="Arial" panose="020B0604020202020204" pitchFamily="34" charset="0"/>
              <a:buChar char="•"/>
            </a:pPr>
            <a:r>
              <a:rPr lang="en-GB" b="1" dirty="0">
                <a:solidFill>
                  <a:schemeClr val="tx1">
                    <a:lumMod val="65000"/>
                    <a:lumOff val="35000"/>
                  </a:schemeClr>
                </a:solidFill>
              </a:rPr>
              <a:t>Define Performance Level</a:t>
            </a:r>
          </a:p>
          <a:p>
            <a:pPr marL="285750" indent="-285750">
              <a:buFont typeface="Arial" panose="020B0604020202020204" pitchFamily="34" charset="0"/>
              <a:buChar char="•"/>
            </a:pPr>
            <a:r>
              <a:rPr lang="en-GB" b="1" dirty="0">
                <a:solidFill>
                  <a:schemeClr val="tx1">
                    <a:lumMod val="65000"/>
                    <a:lumOff val="35000"/>
                  </a:schemeClr>
                </a:solidFill>
              </a:rPr>
              <a:t>Create Firewall Rule(*)</a:t>
            </a:r>
          </a:p>
          <a:p>
            <a:pPr marL="285750" indent="-285750">
              <a:buFont typeface="Arial" panose="020B0604020202020204" pitchFamily="34" charset="0"/>
              <a:buChar char="•"/>
            </a:pPr>
            <a:endParaRPr lang="en-GB" b="1" dirty="0">
              <a:solidFill>
                <a:schemeClr val="tx1">
                  <a:lumMod val="65000"/>
                  <a:lumOff val="35000"/>
                </a:schemeClr>
              </a:solidFill>
            </a:endParaRPr>
          </a:p>
          <a:p>
            <a:pPr marL="285750" indent="-285750">
              <a:buFont typeface="Arial" panose="020B0604020202020204" pitchFamily="34" charset="0"/>
              <a:buChar char="•"/>
            </a:pPr>
            <a:endParaRPr lang="pl-PL" b="1" dirty="0">
              <a:solidFill>
                <a:schemeClr val="tx1">
                  <a:lumMod val="65000"/>
                  <a:lumOff val="35000"/>
                </a:schemeClr>
              </a:solidFill>
            </a:endParaRPr>
          </a:p>
        </p:txBody>
      </p:sp>
      <p:sp>
        <p:nvSpPr>
          <p:cNvPr id="5" name="TextBox 4">
            <a:extLst>
              <a:ext uri="{FF2B5EF4-FFF2-40B4-BE49-F238E27FC236}">
                <a16:creationId xmlns:a16="http://schemas.microsoft.com/office/drawing/2014/main" id="{1553A5D1-90E8-4994-9B87-66DAEFAF6DBC}"/>
              </a:ext>
            </a:extLst>
          </p:cNvPr>
          <p:cNvSpPr txBox="1"/>
          <p:nvPr/>
        </p:nvSpPr>
        <p:spPr>
          <a:xfrm>
            <a:off x="903890" y="3182632"/>
            <a:ext cx="10668000" cy="3508653"/>
          </a:xfrm>
          <a:prstGeom prst="rect">
            <a:avLst/>
          </a:prstGeom>
          <a:noFill/>
        </p:spPr>
        <p:txBody>
          <a:bodyPr wrap="square" rtlCol="0">
            <a:spAutoFit/>
          </a:bodyPr>
          <a:lstStyle/>
          <a:p>
            <a:r>
              <a:rPr lang="en-GB" sz="2400" dirty="0">
                <a:solidFill>
                  <a:schemeClr val="tx1">
                    <a:lumMod val="65000"/>
                    <a:lumOff val="35000"/>
                  </a:schemeClr>
                </a:solidFill>
              </a:rPr>
              <a:t>Data Loading</a:t>
            </a:r>
          </a:p>
          <a:p>
            <a:pPr marL="742950" lvl="1" indent="-285750">
              <a:buFont typeface="Arial" panose="020B0604020202020204" pitchFamily="34" charset="0"/>
              <a:buChar char="•"/>
            </a:pPr>
            <a:r>
              <a:rPr lang="en-US" dirty="0" err="1">
                <a:solidFill>
                  <a:schemeClr val="accent2"/>
                </a:solidFill>
              </a:rPr>
              <a:t>PolyBase</a:t>
            </a:r>
            <a:r>
              <a:rPr lang="en-US" dirty="0">
                <a:solidFill>
                  <a:schemeClr val="tx1">
                    <a:lumMod val="65000"/>
                    <a:lumOff val="35000"/>
                  </a:schemeClr>
                </a:solidFill>
              </a:rPr>
              <a:t> (supported by Azure Data Factory)  </a:t>
            </a:r>
          </a:p>
          <a:p>
            <a:pPr marL="1200150" lvl="2" indent="-285750">
              <a:buFont typeface="Arial" panose="020B0604020202020204" pitchFamily="34" charset="0"/>
              <a:buChar char="•"/>
            </a:pPr>
            <a:r>
              <a:rPr lang="en-US" dirty="0">
                <a:solidFill>
                  <a:schemeClr val="tx1">
                    <a:lumMod val="65000"/>
                    <a:lumOff val="35000"/>
                  </a:schemeClr>
                </a:solidFill>
              </a:rPr>
              <a:t>External Data Source</a:t>
            </a:r>
          </a:p>
          <a:p>
            <a:pPr marL="1200150" lvl="2" indent="-285750">
              <a:buFont typeface="Arial" panose="020B0604020202020204" pitchFamily="34" charset="0"/>
              <a:buChar char="•"/>
            </a:pPr>
            <a:r>
              <a:rPr lang="en-US" dirty="0">
                <a:solidFill>
                  <a:schemeClr val="tx1">
                    <a:lumMod val="65000"/>
                    <a:lumOff val="35000"/>
                  </a:schemeClr>
                </a:solidFill>
              </a:rPr>
              <a:t>External File Format</a:t>
            </a:r>
          </a:p>
          <a:p>
            <a:pPr marL="1200150" lvl="2" indent="-285750">
              <a:buFont typeface="Arial" panose="020B0604020202020204" pitchFamily="34" charset="0"/>
              <a:buChar char="•"/>
            </a:pPr>
            <a:r>
              <a:rPr lang="en-US" dirty="0">
                <a:solidFill>
                  <a:schemeClr val="tx1">
                    <a:lumMod val="65000"/>
                    <a:lumOff val="35000"/>
                  </a:schemeClr>
                </a:solidFill>
              </a:rPr>
              <a:t>External Table</a:t>
            </a:r>
          </a:p>
          <a:p>
            <a:pPr marL="742950" lvl="1" indent="-285750">
              <a:buFont typeface="Arial" panose="020B0604020202020204" pitchFamily="34" charset="0"/>
              <a:buChar char="•"/>
            </a:pPr>
            <a:r>
              <a:rPr lang="en-US" dirty="0">
                <a:solidFill>
                  <a:schemeClr val="accent2"/>
                </a:solidFill>
              </a:rPr>
              <a:t>Create a dedicated load user account </a:t>
            </a:r>
          </a:p>
          <a:p>
            <a:pPr marL="1200150" lvl="2" indent="-285750">
              <a:buFont typeface="Arial" panose="020B0604020202020204" pitchFamily="34" charset="0"/>
              <a:buChar char="•"/>
            </a:pPr>
            <a:r>
              <a:rPr lang="en-US" dirty="0">
                <a:solidFill>
                  <a:schemeClr val="tx1">
                    <a:lumMod val="65000"/>
                    <a:lumOff val="35000"/>
                  </a:schemeClr>
                </a:solidFill>
              </a:rPr>
              <a:t>Workload Classification – To assign a request to a workload group and setting importance levels.</a:t>
            </a:r>
          </a:p>
          <a:p>
            <a:pPr marL="1200150" lvl="2" indent="-285750">
              <a:buFont typeface="Arial" panose="020B0604020202020204" pitchFamily="34" charset="0"/>
              <a:buChar char="•"/>
            </a:pPr>
            <a:r>
              <a:rPr lang="en-US" dirty="0">
                <a:solidFill>
                  <a:schemeClr val="tx1">
                    <a:lumMod val="65000"/>
                    <a:lumOff val="35000"/>
                  </a:schemeClr>
                </a:solidFill>
              </a:rPr>
              <a:t>Workload Importance – To influence the order in which a request gets access to resources.</a:t>
            </a:r>
          </a:p>
          <a:p>
            <a:pPr marL="1200150" lvl="2" indent="-285750">
              <a:buFont typeface="Arial" panose="020B0604020202020204" pitchFamily="34" charset="0"/>
              <a:buChar char="•"/>
            </a:pPr>
            <a:r>
              <a:rPr lang="en-US" dirty="0">
                <a:solidFill>
                  <a:schemeClr val="tx1">
                    <a:lumMod val="65000"/>
                    <a:lumOff val="35000"/>
                  </a:schemeClr>
                </a:solidFill>
              </a:rPr>
              <a:t>Workload Isolation – To reserve resources for a workload group</a:t>
            </a:r>
          </a:p>
          <a:p>
            <a:pPr marL="742950" lvl="1" indent="-285750">
              <a:buFont typeface="Arial" panose="020B0604020202020204" pitchFamily="34" charset="0"/>
              <a:buChar char="•"/>
            </a:pPr>
            <a:r>
              <a:rPr lang="en-US" dirty="0">
                <a:solidFill>
                  <a:schemeClr val="tx1">
                    <a:lumMod val="65000"/>
                    <a:lumOff val="35000"/>
                  </a:schemeClr>
                </a:solidFill>
              </a:rPr>
              <a:t>Manage your files</a:t>
            </a:r>
          </a:p>
          <a:p>
            <a:pPr marL="742950" lvl="1" indent="-285750">
              <a:buFont typeface="Arial" panose="020B0604020202020204" pitchFamily="34" charset="0"/>
              <a:buChar char="•"/>
            </a:pPr>
            <a:r>
              <a:rPr lang="en-US" dirty="0">
                <a:solidFill>
                  <a:schemeClr val="tx1">
                    <a:lumMod val="65000"/>
                    <a:lumOff val="35000"/>
                  </a:schemeClr>
                </a:solidFill>
              </a:rPr>
              <a:t>Create statistics after loading</a:t>
            </a:r>
          </a:p>
          <a:p>
            <a:pPr marL="742950" lvl="1" indent="-285750">
              <a:buFont typeface="Arial" panose="020B0604020202020204" pitchFamily="34" charset="0"/>
              <a:buChar char="•"/>
            </a:pPr>
            <a:endParaRPr lang="en-US" dirty="0">
              <a:solidFill>
                <a:schemeClr val="tx1">
                  <a:lumMod val="65000"/>
                  <a:lumOff val="35000"/>
                </a:schemeClr>
              </a:solidFill>
            </a:endParaRPr>
          </a:p>
        </p:txBody>
      </p:sp>
      <p:pic>
        <p:nvPicPr>
          <p:cNvPr id="6" name="Picture 5">
            <a:extLst>
              <a:ext uri="{FF2B5EF4-FFF2-40B4-BE49-F238E27FC236}">
                <a16:creationId xmlns:a16="http://schemas.microsoft.com/office/drawing/2014/main" id="{D7F87236-28B8-43CD-9027-AF102F0753B9}"/>
              </a:ext>
            </a:extLst>
          </p:cNvPr>
          <p:cNvPicPr>
            <a:picLocks noChangeAspect="1"/>
          </p:cNvPicPr>
          <p:nvPr/>
        </p:nvPicPr>
        <p:blipFill>
          <a:blip r:embed="rId3"/>
          <a:stretch>
            <a:fillRect/>
          </a:stretch>
        </p:blipFill>
        <p:spPr>
          <a:xfrm>
            <a:off x="6591793" y="1814764"/>
            <a:ext cx="5396660" cy="2054973"/>
          </a:xfrm>
          <a:prstGeom prst="rect">
            <a:avLst/>
          </a:prstGeom>
        </p:spPr>
      </p:pic>
    </p:spTree>
    <p:extLst>
      <p:ext uri="{BB962C8B-B14F-4D97-AF65-F5344CB8AC3E}">
        <p14:creationId xmlns:p14="http://schemas.microsoft.com/office/powerpoint/2010/main" val="2574071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2766B4-C098-426A-8F2C-5153D1435068}"/>
              </a:ext>
            </a:extLst>
          </p:cNvPr>
          <p:cNvPicPr>
            <a:picLocks noChangeAspect="1"/>
          </p:cNvPicPr>
          <p:nvPr/>
        </p:nvPicPr>
        <p:blipFill>
          <a:blip r:embed="rId2"/>
          <a:stretch>
            <a:fillRect/>
          </a:stretch>
        </p:blipFill>
        <p:spPr>
          <a:xfrm>
            <a:off x="1014403" y="1507098"/>
            <a:ext cx="7650786" cy="3074841"/>
          </a:xfrm>
          <a:prstGeom prst="rect">
            <a:avLst/>
          </a:prstGeom>
        </p:spPr>
      </p:pic>
      <p:pic>
        <p:nvPicPr>
          <p:cNvPr id="6" name="Picture 5">
            <a:extLst>
              <a:ext uri="{FF2B5EF4-FFF2-40B4-BE49-F238E27FC236}">
                <a16:creationId xmlns:a16="http://schemas.microsoft.com/office/drawing/2014/main" id="{3810EF50-556B-414E-A268-9A82464EE7F1}"/>
              </a:ext>
            </a:extLst>
          </p:cNvPr>
          <p:cNvPicPr>
            <a:picLocks noChangeAspect="1"/>
          </p:cNvPicPr>
          <p:nvPr/>
        </p:nvPicPr>
        <p:blipFill>
          <a:blip r:embed="rId3"/>
          <a:stretch>
            <a:fillRect/>
          </a:stretch>
        </p:blipFill>
        <p:spPr>
          <a:xfrm>
            <a:off x="8958470" y="1887219"/>
            <a:ext cx="2605123" cy="2464305"/>
          </a:xfrm>
          <a:prstGeom prst="rect">
            <a:avLst/>
          </a:prstGeom>
        </p:spPr>
      </p:pic>
      <p:sp>
        <p:nvSpPr>
          <p:cNvPr id="7" name="Rectangle 6">
            <a:extLst>
              <a:ext uri="{FF2B5EF4-FFF2-40B4-BE49-F238E27FC236}">
                <a16:creationId xmlns:a16="http://schemas.microsoft.com/office/drawing/2014/main" id="{9D35ADF7-EE5A-4C74-8C1E-86BDB6868E87}"/>
              </a:ext>
            </a:extLst>
          </p:cNvPr>
          <p:cNvSpPr/>
          <p:nvPr/>
        </p:nvSpPr>
        <p:spPr>
          <a:xfrm>
            <a:off x="1014403" y="4761894"/>
            <a:ext cx="7290073" cy="461665"/>
          </a:xfrm>
          <a:prstGeom prst="rect">
            <a:avLst/>
          </a:prstGeom>
        </p:spPr>
        <p:txBody>
          <a:bodyPr wrap="none">
            <a:spAutoFit/>
          </a:bodyPr>
          <a:lstStyle/>
          <a:p>
            <a:r>
              <a:rPr lang="pl-PL" sz="2400" b="1" dirty="0">
                <a:solidFill>
                  <a:srgbClr val="FF5F00"/>
                </a:solidFill>
              </a:rPr>
              <a:t>https://github.com/cloud4yourdata</a:t>
            </a:r>
            <a:r>
              <a:rPr lang="en-GB" sz="2400" b="1" dirty="0">
                <a:solidFill>
                  <a:srgbClr val="FF5F00"/>
                </a:solidFill>
              </a:rPr>
              <a:t>/</a:t>
            </a:r>
            <a:r>
              <a:rPr lang="pl-PL" sz="2400" b="1" dirty="0">
                <a:solidFill>
                  <a:srgbClr val="FF5F00"/>
                </a:solidFill>
              </a:rPr>
              <a:t>CommunityEvents</a:t>
            </a:r>
          </a:p>
        </p:txBody>
      </p:sp>
      <p:pic>
        <p:nvPicPr>
          <p:cNvPr id="9" name="Picture 8">
            <a:extLst>
              <a:ext uri="{FF2B5EF4-FFF2-40B4-BE49-F238E27FC236}">
                <a16:creationId xmlns:a16="http://schemas.microsoft.com/office/drawing/2014/main" id="{402D8D05-4FAC-4A6D-A8EE-466BBD435BDE}"/>
              </a:ext>
            </a:extLst>
          </p:cNvPr>
          <p:cNvPicPr>
            <a:picLocks noChangeAspect="1"/>
          </p:cNvPicPr>
          <p:nvPr/>
        </p:nvPicPr>
        <p:blipFill>
          <a:blip r:embed="rId4"/>
          <a:stretch>
            <a:fillRect/>
          </a:stretch>
        </p:blipFill>
        <p:spPr>
          <a:xfrm>
            <a:off x="7848081" y="5350902"/>
            <a:ext cx="3952875" cy="1304925"/>
          </a:xfrm>
          <a:prstGeom prst="rect">
            <a:avLst/>
          </a:prstGeom>
        </p:spPr>
      </p:pic>
    </p:spTree>
    <p:extLst>
      <p:ext uri="{BB962C8B-B14F-4D97-AF65-F5344CB8AC3E}">
        <p14:creationId xmlns:p14="http://schemas.microsoft.com/office/powerpoint/2010/main" val="1864138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E31ACB-9E2E-4549-AFE9-F895F131F5C8}"/>
              </a:ext>
            </a:extLst>
          </p:cNvPr>
          <p:cNvSpPr>
            <a:spLocks noGrp="1"/>
          </p:cNvSpPr>
          <p:nvPr>
            <p:ph type="body" sz="quarter" idx="13"/>
          </p:nvPr>
        </p:nvSpPr>
        <p:spPr>
          <a:xfrm>
            <a:off x="792127" y="857465"/>
            <a:ext cx="7574107" cy="957299"/>
          </a:xfrm>
        </p:spPr>
        <p:txBody>
          <a:bodyPr/>
          <a:lstStyle/>
          <a:p>
            <a:r>
              <a:rPr lang="en-GB" b="1" dirty="0">
                <a:solidFill>
                  <a:srgbClr val="FF5F00"/>
                </a:solidFill>
              </a:rPr>
              <a:t>Azure Synapse -Table</a:t>
            </a:r>
            <a:endParaRPr lang="pl-PL" b="1" dirty="0">
              <a:solidFill>
                <a:srgbClr val="FF5F00"/>
              </a:solidFill>
            </a:endParaRPr>
          </a:p>
        </p:txBody>
      </p:sp>
      <p:sp>
        <p:nvSpPr>
          <p:cNvPr id="3" name="Rectangle 2">
            <a:extLst>
              <a:ext uri="{FF2B5EF4-FFF2-40B4-BE49-F238E27FC236}">
                <a16:creationId xmlns:a16="http://schemas.microsoft.com/office/drawing/2014/main" id="{F099C281-D4B0-4D59-86AA-4ACDACF91F69}"/>
              </a:ext>
            </a:extLst>
          </p:cNvPr>
          <p:cNvSpPr/>
          <p:nvPr/>
        </p:nvSpPr>
        <p:spPr>
          <a:xfrm>
            <a:off x="1182412" y="1692121"/>
            <a:ext cx="4823593" cy="4616648"/>
          </a:xfrm>
          <a:prstGeom prst="rect">
            <a:avLst/>
          </a:prstGeom>
        </p:spPr>
        <p:txBody>
          <a:bodyPr wrap="square">
            <a:spAutoFit/>
          </a:bodyPr>
          <a:lstStyle/>
          <a:p>
            <a:r>
              <a:rPr lang="pl-PL" sz="1400" dirty="0">
                <a:solidFill>
                  <a:srgbClr val="0000FF"/>
                </a:solidFill>
                <a:latin typeface="Consolas" panose="020B0609020204030204" pitchFamily="49" charset="0"/>
              </a:rPr>
              <a:t>CREATE</a:t>
            </a:r>
            <a:r>
              <a:rPr lang="pl-PL" sz="1400" dirty="0">
                <a:solidFill>
                  <a:srgbClr val="000000"/>
                </a:solidFill>
                <a:latin typeface="Consolas" panose="020B0609020204030204" pitchFamily="49" charset="0"/>
              </a:rPr>
              <a:t> </a:t>
            </a:r>
            <a:r>
              <a:rPr lang="pl-PL" sz="1400" dirty="0">
                <a:solidFill>
                  <a:srgbClr val="0000FF"/>
                </a:solidFill>
                <a:latin typeface="Consolas" panose="020B0609020204030204" pitchFamily="49" charset="0"/>
              </a:rPr>
              <a:t>TABLE</a:t>
            </a:r>
            <a:r>
              <a:rPr lang="pl-PL" sz="1400" dirty="0">
                <a:solidFill>
                  <a:srgbClr val="000000"/>
                </a:solidFill>
                <a:latin typeface="Consolas" panose="020B0609020204030204" pitchFamily="49" charset="0"/>
              </a:rPr>
              <a:t> orderTable</a:t>
            </a:r>
          </a:p>
          <a:p>
            <a:r>
              <a:rPr lang="pl-PL" sz="1400" dirty="0">
                <a:solidFill>
                  <a:srgbClr val="808080"/>
                </a:solidFill>
                <a:latin typeface="Consolas" panose="020B0609020204030204" pitchFamily="49" charset="0"/>
              </a:rPr>
              <a:t>(</a:t>
            </a:r>
            <a:endParaRPr lang="pl-PL" sz="1400" dirty="0">
              <a:solidFill>
                <a:srgbClr val="000000"/>
              </a:solidFill>
              <a:latin typeface="Consolas" panose="020B0609020204030204" pitchFamily="49" charset="0"/>
            </a:endParaRPr>
          </a:p>
          <a:p>
            <a:r>
              <a:rPr lang="pl-PL" sz="1400" dirty="0">
                <a:solidFill>
                  <a:srgbClr val="000000"/>
                </a:solidFill>
                <a:latin typeface="Consolas" panose="020B0609020204030204" pitchFamily="49" charset="0"/>
              </a:rPr>
              <a:t>OrderId </a:t>
            </a:r>
            <a:r>
              <a:rPr lang="pl-PL" sz="1400" dirty="0">
                <a:solidFill>
                  <a:srgbClr val="0000FF"/>
                </a:solidFill>
                <a:latin typeface="Consolas" panose="020B0609020204030204" pitchFamily="49" charset="0"/>
              </a:rPr>
              <a:t>INT</a:t>
            </a:r>
            <a:r>
              <a:rPr lang="pl-PL" sz="1400" dirty="0">
                <a:solidFill>
                  <a:srgbClr val="000000"/>
                </a:solidFill>
                <a:latin typeface="Consolas" panose="020B0609020204030204" pitchFamily="49" charset="0"/>
              </a:rPr>
              <a:t> </a:t>
            </a:r>
            <a:r>
              <a:rPr lang="pl-PL" sz="1400" dirty="0">
                <a:solidFill>
                  <a:srgbClr val="808080"/>
                </a:solidFill>
                <a:latin typeface="Consolas" panose="020B0609020204030204" pitchFamily="49" charset="0"/>
              </a:rPr>
              <a:t>NOT</a:t>
            </a:r>
            <a:r>
              <a:rPr lang="pl-PL" sz="1400" dirty="0">
                <a:solidFill>
                  <a:srgbClr val="000000"/>
                </a:solidFill>
                <a:latin typeface="Consolas" panose="020B0609020204030204" pitchFamily="49" charset="0"/>
              </a:rPr>
              <a:t> </a:t>
            </a:r>
            <a:r>
              <a:rPr lang="pl-PL" sz="1400" dirty="0">
                <a:solidFill>
                  <a:srgbClr val="808080"/>
                </a:solidFill>
                <a:latin typeface="Consolas" panose="020B0609020204030204" pitchFamily="49" charset="0"/>
              </a:rPr>
              <a:t>NULL,</a:t>
            </a:r>
            <a:endParaRPr lang="pl-PL" sz="1400" dirty="0">
              <a:solidFill>
                <a:srgbClr val="000000"/>
              </a:solidFill>
              <a:latin typeface="Consolas" panose="020B0609020204030204" pitchFamily="49" charset="0"/>
            </a:endParaRPr>
          </a:p>
          <a:p>
            <a:r>
              <a:rPr lang="pl-PL" sz="1400" dirty="0">
                <a:solidFill>
                  <a:srgbClr val="000000"/>
                </a:solidFill>
                <a:latin typeface="Consolas" panose="020B0609020204030204" pitchFamily="49" charset="0"/>
              </a:rPr>
              <a:t>[Date] </a:t>
            </a:r>
            <a:r>
              <a:rPr lang="pl-PL" sz="1400" dirty="0">
                <a:solidFill>
                  <a:srgbClr val="0000FF"/>
                </a:solidFill>
                <a:latin typeface="Consolas" panose="020B0609020204030204" pitchFamily="49" charset="0"/>
              </a:rPr>
              <a:t>DATE</a:t>
            </a:r>
            <a:r>
              <a:rPr lang="pl-PL" sz="1400" dirty="0">
                <a:solidFill>
                  <a:srgbClr val="000000"/>
                </a:solidFill>
                <a:latin typeface="Consolas" panose="020B0609020204030204" pitchFamily="49" charset="0"/>
              </a:rPr>
              <a:t> </a:t>
            </a:r>
            <a:r>
              <a:rPr lang="pl-PL" sz="1400" dirty="0">
                <a:solidFill>
                  <a:srgbClr val="808080"/>
                </a:solidFill>
                <a:latin typeface="Consolas" panose="020B0609020204030204" pitchFamily="49" charset="0"/>
              </a:rPr>
              <a:t>NOT</a:t>
            </a:r>
            <a:r>
              <a:rPr lang="pl-PL" sz="1400" dirty="0">
                <a:solidFill>
                  <a:srgbClr val="000000"/>
                </a:solidFill>
                <a:latin typeface="Consolas" panose="020B0609020204030204" pitchFamily="49" charset="0"/>
              </a:rPr>
              <a:t> </a:t>
            </a:r>
            <a:r>
              <a:rPr lang="pl-PL" sz="1400" dirty="0">
                <a:solidFill>
                  <a:srgbClr val="808080"/>
                </a:solidFill>
                <a:latin typeface="Consolas" panose="020B0609020204030204" pitchFamily="49" charset="0"/>
              </a:rPr>
              <a:t>NULL,</a:t>
            </a:r>
            <a:endParaRPr lang="pl-PL" sz="1400" dirty="0">
              <a:solidFill>
                <a:srgbClr val="000000"/>
              </a:solidFill>
              <a:latin typeface="Consolas" panose="020B0609020204030204" pitchFamily="49" charset="0"/>
            </a:endParaRPr>
          </a:p>
          <a:p>
            <a:r>
              <a:rPr lang="pl-PL" sz="1400" dirty="0">
                <a:solidFill>
                  <a:srgbClr val="000000"/>
                </a:solidFill>
                <a:latin typeface="Consolas" panose="020B0609020204030204" pitchFamily="49" charset="0"/>
              </a:rPr>
              <a:t>[Name] </a:t>
            </a:r>
            <a:r>
              <a:rPr lang="pl-PL" sz="1400" dirty="0">
                <a:solidFill>
                  <a:srgbClr val="0000FF"/>
                </a:solidFill>
                <a:latin typeface="Consolas" panose="020B0609020204030204" pitchFamily="49" charset="0"/>
              </a:rPr>
              <a:t>VARCHAR</a:t>
            </a:r>
            <a:r>
              <a:rPr lang="pl-PL" sz="1400" dirty="0">
                <a:solidFill>
                  <a:srgbClr val="808080"/>
                </a:solidFill>
                <a:latin typeface="Consolas" panose="020B0609020204030204" pitchFamily="49" charset="0"/>
              </a:rPr>
              <a:t>(</a:t>
            </a:r>
            <a:r>
              <a:rPr lang="pl-PL" sz="1400" dirty="0">
                <a:solidFill>
                  <a:srgbClr val="000000"/>
                </a:solidFill>
                <a:latin typeface="Consolas" panose="020B0609020204030204" pitchFamily="49" charset="0"/>
              </a:rPr>
              <a:t>2</a:t>
            </a:r>
            <a:r>
              <a:rPr lang="pl-PL" sz="1400" dirty="0">
                <a:solidFill>
                  <a:srgbClr val="808080"/>
                </a:solidFill>
                <a:latin typeface="Consolas" panose="020B0609020204030204" pitchFamily="49" charset="0"/>
              </a:rPr>
              <a:t>),</a:t>
            </a:r>
            <a:endParaRPr lang="pl-PL" sz="1400" dirty="0">
              <a:solidFill>
                <a:srgbClr val="000000"/>
              </a:solidFill>
              <a:latin typeface="Consolas" panose="020B0609020204030204" pitchFamily="49" charset="0"/>
            </a:endParaRPr>
          </a:p>
          <a:p>
            <a:r>
              <a:rPr lang="pl-PL" sz="1400" dirty="0">
                <a:solidFill>
                  <a:srgbClr val="000000"/>
                </a:solidFill>
                <a:latin typeface="Consolas" panose="020B0609020204030204" pitchFamily="49" charset="0"/>
              </a:rPr>
              <a:t>Country </a:t>
            </a:r>
            <a:r>
              <a:rPr lang="pl-PL" sz="1400" dirty="0">
                <a:solidFill>
                  <a:srgbClr val="0000FF"/>
                </a:solidFill>
                <a:latin typeface="Consolas" panose="020B0609020204030204" pitchFamily="49" charset="0"/>
              </a:rPr>
              <a:t>VARCHAR</a:t>
            </a:r>
            <a:r>
              <a:rPr lang="pl-PL" sz="1400" dirty="0">
                <a:solidFill>
                  <a:srgbClr val="808080"/>
                </a:solidFill>
                <a:latin typeface="Consolas" panose="020B0609020204030204" pitchFamily="49" charset="0"/>
              </a:rPr>
              <a:t>(</a:t>
            </a:r>
            <a:r>
              <a:rPr lang="pl-PL" sz="1400" dirty="0">
                <a:solidFill>
                  <a:srgbClr val="000000"/>
                </a:solidFill>
                <a:latin typeface="Consolas" panose="020B0609020204030204" pitchFamily="49" charset="0"/>
              </a:rPr>
              <a:t>2</a:t>
            </a:r>
            <a:r>
              <a:rPr lang="pl-PL" sz="1400" dirty="0">
                <a:solidFill>
                  <a:srgbClr val="808080"/>
                </a:solidFill>
                <a:latin typeface="Consolas" panose="020B0609020204030204" pitchFamily="49" charset="0"/>
              </a:rPr>
              <a:t>)</a:t>
            </a:r>
            <a:endParaRPr lang="pl-PL" sz="1400" dirty="0">
              <a:solidFill>
                <a:srgbClr val="000000"/>
              </a:solidFill>
              <a:latin typeface="Consolas" panose="020B0609020204030204" pitchFamily="49" charset="0"/>
            </a:endParaRPr>
          </a:p>
          <a:p>
            <a:r>
              <a:rPr lang="pl-PL" sz="1400" dirty="0">
                <a:solidFill>
                  <a:srgbClr val="808080"/>
                </a:solidFill>
                <a:latin typeface="Consolas" panose="020B0609020204030204" pitchFamily="49" charset="0"/>
              </a:rPr>
              <a:t>)</a:t>
            </a:r>
            <a:endParaRPr lang="pl-PL" sz="1400" dirty="0">
              <a:solidFill>
                <a:srgbClr val="000000"/>
              </a:solidFill>
              <a:latin typeface="Consolas" panose="020B0609020204030204" pitchFamily="49" charset="0"/>
            </a:endParaRPr>
          </a:p>
          <a:p>
            <a:r>
              <a:rPr lang="pl-PL" sz="1400" dirty="0">
                <a:solidFill>
                  <a:srgbClr val="0000FF"/>
                </a:solidFill>
                <a:latin typeface="Consolas" panose="020B0609020204030204" pitchFamily="49" charset="0"/>
              </a:rPr>
              <a:t>WITH</a:t>
            </a:r>
            <a:endParaRPr lang="pl-PL" sz="1400" dirty="0">
              <a:solidFill>
                <a:srgbClr val="000000"/>
              </a:solidFill>
              <a:latin typeface="Consolas" panose="020B0609020204030204" pitchFamily="49" charset="0"/>
            </a:endParaRPr>
          </a:p>
          <a:p>
            <a:r>
              <a:rPr lang="pl-PL" sz="1400" dirty="0">
                <a:solidFill>
                  <a:srgbClr val="808080"/>
                </a:solidFill>
                <a:latin typeface="Consolas" panose="020B0609020204030204" pitchFamily="49" charset="0"/>
              </a:rPr>
              <a:t>(</a:t>
            </a:r>
            <a:endParaRPr lang="pl-PL"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CLUSTERED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COLUMNSTORE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INDEX</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/*ORDER (</a:t>
            </a:r>
            <a:r>
              <a:rPr lang="en-US" sz="1400" dirty="0" err="1">
                <a:solidFill>
                  <a:srgbClr val="008000"/>
                </a:solidFill>
                <a:latin typeface="Consolas" panose="020B0609020204030204" pitchFamily="49" charset="0"/>
              </a:rPr>
              <a:t>OrderId</a:t>
            </a:r>
            <a:r>
              <a:rPr lang="en-US" sz="1400" dirty="0">
                <a:solidFill>
                  <a:srgbClr val="008000"/>
                </a:solidFill>
                <a:latin typeface="Consolas" panose="020B0609020204030204" pitchFamily="49" charset="0"/>
              </a:rPr>
              <a:t>) </a:t>
            </a:r>
          </a:p>
          <a:p>
            <a:r>
              <a:rPr lang="en-US" sz="1400" dirty="0">
                <a:solidFill>
                  <a:srgbClr val="008000"/>
                </a:solidFill>
                <a:latin typeface="Consolas" panose="020B0609020204030204" pitchFamily="49" charset="0"/>
              </a:rPr>
              <a:t>--Ordered Clustered </a:t>
            </a:r>
            <a:r>
              <a:rPr lang="en-US" sz="1400" dirty="0" err="1">
                <a:solidFill>
                  <a:srgbClr val="008000"/>
                </a:solidFill>
                <a:latin typeface="Consolas" panose="020B0609020204030204" pitchFamily="49" charset="0"/>
              </a:rPr>
              <a:t>Columnstore</a:t>
            </a:r>
            <a:r>
              <a:rPr lang="en-US" sz="1400" dirty="0">
                <a:solidFill>
                  <a:srgbClr val="008000"/>
                </a:solidFill>
                <a:latin typeface="Consolas" panose="020B0609020204030204" pitchFamily="49" charset="0"/>
              </a:rPr>
              <a:t> Index */</a:t>
            </a:r>
            <a:endParaRPr lang="en-US" sz="1400" dirty="0">
              <a:solidFill>
                <a:srgbClr val="000000"/>
              </a:solidFill>
              <a:latin typeface="Consolas" panose="020B0609020204030204" pitchFamily="49" charset="0"/>
            </a:endParaRPr>
          </a:p>
          <a:p>
            <a:r>
              <a:rPr lang="pl-PL" sz="1400" dirty="0">
                <a:solidFill>
                  <a:srgbClr val="008000"/>
                </a:solidFill>
                <a:latin typeface="Consolas" panose="020B0609020204030204" pitchFamily="49" charset="0"/>
              </a:rPr>
              <a:t>/* HEAP |</a:t>
            </a:r>
            <a:r>
              <a:rPr lang="en-GB" sz="1400" dirty="0">
                <a:solidFill>
                  <a:srgbClr val="000000"/>
                </a:solidFill>
                <a:latin typeface="Consolas" panose="020B0609020204030204" pitchFamily="49" charset="0"/>
              </a:rPr>
              <a:t> </a:t>
            </a:r>
            <a:r>
              <a:rPr lang="pl-PL" sz="1400" dirty="0">
                <a:solidFill>
                  <a:srgbClr val="008000"/>
                </a:solidFill>
                <a:latin typeface="Consolas" panose="020B0609020204030204" pitchFamily="49" charset="0"/>
              </a:rPr>
              <a:t>CLUSTERED INDEX (OrderId)*/</a:t>
            </a:r>
            <a:r>
              <a:rPr lang="pl-PL" sz="1400" dirty="0">
                <a:solidFill>
                  <a:srgbClr val="808080"/>
                </a:solidFill>
                <a:latin typeface="Consolas" panose="020B0609020204030204" pitchFamily="49" charset="0"/>
              </a:rPr>
              <a:t>,</a:t>
            </a:r>
            <a:endParaRPr lang="pl-PL" sz="1400" dirty="0">
              <a:solidFill>
                <a:srgbClr val="000000"/>
              </a:solidFill>
              <a:latin typeface="Consolas" panose="020B0609020204030204" pitchFamily="49" charset="0"/>
            </a:endParaRPr>
          </a:p>
          <a:p>
            <a:r>
              <a:rPr lang="pl-PL" sz="1400" dirty="0">
                <a:solidFill>
                  <a:srgbClr val="0000FF"/>
                </a:solidFill>
                <a:latin typeface="Consolas" panose="020B0609020204030204" pitchFamily="49" charset="0"/>
              </a:rPr>
              <a:t>DISTRIBUTION</a:t>
            </a:r>
            <a:r>
              <a:rPr lang="pl-PL" sz="1400" dirty="0">
                <a:solidFill>
                  <a:srgbClr val="000000"/>
                </a:solidFill>
                <a:latin typeface="Consolas" panose="020B0609020204030204" pitchFamily="49" charset="0"/>
              </a:rPr>
              <a:t> </a:t>
            </a:r>
            <a:r>
              <a:rPr lang="pl-PL" sz="1400" dirty="0">
                <a:solidFill>
                  <a:srgbClr val="808080"/>
                </a:solidFill>
                <a:latin typeface="Consolas" panose="020B0609020204030204" pitchFamily="49" charset="0"/>
              </a:rPr>
              <a:t>=</a:t>
            </a:r>
            <a:r>
              <a:rPr lang="pl-PL" sz="1400" dirty="0">
                <a:solidFill>
                  <a:srgbClr val="000000"/>
                </a:solidFill>
                <a:latin typeface="Consolas" panose="020B0609020204030204" pitchFamily="49" charset="0"/>
              </a:rPr>
              <a:t> </a:t>
            </a:r>
            <a:r>
              <a:rPr lang="pl-PL" sz="1400" dirty="0">
                <a:solidFill>
                  <a:srgbClr val="0000FF"/>
                </a:solidFill>
                <a:latin typeface="Consolas" panose="020B0609020204030204" pitchFamily="49" charset="0"/>
              </a:rPr>
              <a:t>HASH</a:t>
            </a:r>
            <a:r>
              <a:rPr lang="pl-PL" sz="1400" dirty="0">
                <a:solidFill>
                  <a:srgbClr val="808080"/>
                </a:solidFill>
                <a:latin typeface="Consolas" panose="020B0609020204030204" pitchFamily="49" charset="0"/>
              </a:rPr>
              <a:t>(</a:t>
            </a:r>
            <a:r>
              <a:rPr lang="pl-PL" sz="1400" dirty="0">
                <a:solidFill>
                  <a:srgbClr val="000000"/>
                </a:solidFill>
                <a:latin typeface="Consolas" panose="020B0609020204030204" pitchFamily="49" charset="0"/>
              </a:rPr>
              <a:t>[OrderId]</a:t>
            </a:r>
            <a:r>
              <a:rPr lang="pl-PL" sz="1400" dirty="0">
                <a:solidFill>
                  <a:srgbClr val="808080"/>
                </a:solidFill>
                <a:latin typeface="Consolas" panose="020B0609020204030204" pitchFamily="49" charset="0"/>
              </a:rPr>
              <a:t>)</a:t>
            </a:r>
            <a:r>
              <a:rPr lang="pl-PL" sz="1400" dirty="0">
                <a:solidFill>
                  <a:srgbClr val="000000"/>
                </a:solidFill>
                <a:latin typeface="Consolas" panose="020B0609020204030204" pitchFamily="49" charset="0"/>
              </a:rPr>
              <a:t> </a:t>
            </a:r>
            <a:r>
              <a:rPr lang="pl-PL" sz="1400" dirty="0">
                <a:solidFill>
                  <a:srgbClr val="808080"/>
                </a:solidFill>
                <a:latin typeface="Consolas" panose="020B0609020204030204" pitchFamily="49" charset="0"/>
              </a:rPr>
              <a:t>|</a:t>
            </a:r>
            <a:r>
              <a:rPr lang="en-GB" sz="1400" dirty="0">
                <a:solidFill>
                  <a:srgbClr val="000000"/>
                </a:solidFill>
                <a:latin typeface="Consolas" panose="020B0609020204030204" pitchFamily="49" charset="0"/>
              </a:rPr>
              <a:t> </a:t>
            </a:r>
          </a:p>
          <a:p>
            <a:r>
              <a:rPr lang="pl-PL" sz="1400" dirty="0">
                <a:solidFill>
                  <a:srgbClr val="008000"/>
                </a:solidFill>
                <a:latin typeface="Consolas" panose="020B0609020204030204" pitchFamily="49" charset="0"/>
              </a:rPr>
              <a:t>/* ROUND ROBIN | REPLICATE*/</a:t>
            </a:r>
            <a:endParaRPr lang="pl-PL" sz="1400" dirty="0">
              <a:solidFill>
                <a:srgbClr val="000000"/>
              </a:solidFill>
              <a:latin typeface="Consolas" panose="020B0609020204030204" pitchFamily="49" charset="0"/>
            </a:endParaRPr>
          </a:p>
          <a:p>
            <a:r>
              <a:rPr lang="pl-PL" sz="1400" dirty="0">
                <a:solidFill>
                  <a:srgbClr val="0000FF"/>
                </a:solidFill>
                <a:latin typeface="Consolas" panose="020B0609020204030204" pitchFamily="49" charset="0"/>
              </a:rPr>
              <a:t>PARTITION </a:t>
            </a:r>
            <a:r>
              <a:rPr lang="pl-PL" sz="1400" dirty="0">
                <a:solidFill>
                  <a:srgbClr val="808080"/>
                </a:solidFill>
                <a:latin typeface="Consolas" panose="020B0609020204030204" pitchFamily="49" charset="0"/>
              </a:rPr>
              <a:t>(</a:t>
            </a:r>
            <a:endParaRPr lang="pl-PL"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[Date] </a:t>
            </a:r>
            <a:r>
              <a:rPr lang="en-US" sz="1400" dirty="0">
                <a:solidFill>
                  <a:srgbClr val="0000FF"/>
                </a:solidFill>
                <a:latin typeface="Consolas" panose="020B0609020204030204" pitchFamily="49" charset="0"/>
              </a:rPr>
              <a:t>RANGE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RIGHT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FOR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VALUES </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pl-PL" sz="1400" dirty="0">
                <a:solidFill>
                  <a:srgbClr val="FF0000"/>
                </a:solidFill>
                <a:latin typeface="Consolas" panose="020B0609020204030204" pitchFamily="49" charset="0"/>
              </a:rPr>
              <a:t>'2000-01-01'</a:t>
            </a:r>
            <a:r>
              <a:rPr lang="pl-PL" sz="1400" dirty="0">
                <a:solidFill>
                  <a:srgbClr val="808080"/>
                </a:solidFill>
                <a:latin typeface="Consolas" panose="020B0609020204030204" pitchFamily="49" charset="0"/>
              </a:rPr>
              <a:t>,</a:t>
            </a:r>
            <a:r>
              <a:rPr lang="pl-PL" sz="1400" dirty="0">
                <a:solidFill>
                  <a:srgbClr val="000000"/>
                </a:solidFill>
                <a:latin typeface="Consolas" panose="020B0609020204030204" pitchFamily="49" charset="0"/>
              </a:rPr>
              <a:t> </a:t>
            </a:r>
            <a:r>
              <a:rPr lang="pl-PL" sz="1400" dirty="0">
                <a:solidFill>
                  <a:srgbClr val="FF0000"/>
                </a:solidFill>
                <a:latin typeface="Consolas" panose="020B0609020204030204" pitchFamily="49" charset="0"/>
              </a:rPr>
              <a:t>'2001-01-01'</a:t>
            </a:r>
            <a:r>
              <a:rPr lang="pl-PL" sz="1400" dirty="0">
                <a:solidFill>
                  <a:srgbClr val="808080"/>
                </a:solidFill>
                <a:latin typeface="Consolas" panose="020B0609020204030204" pitchFamily="49" charset="0"/>
              </a:rPr>
              <a:t>,</a:t>
            </a:r>
            <a:r>
              <a:rPr lang="pl-PL" sz="1400" dirty="0">
                <a:solidFill>
                  <a:srgbClr val="000000"/>
                </a:solidFill>
                <a:latin typeface="Consolas" panose="020B0609020204030204" pitchFamily="49" charset="0"/>
              </a:rPr>
              <a:t> </a:t>
            </a:r>
            <a:r>
              <a:rPr lang="pl-PL" sz="1400" dirty="0">
                <a:solidFill>
                  <a:srgbClr val="FF0000"/>
                </a:solidFill>
                <a:latin typeface="Consolas" panose="020B0609020204030204" pitchFamily="49" charset="0"/>
              </a:rPr>
              <a:t>'2002-01-01'</a:t>
            </a:r>
            <a:r>
              <a:rPr lang="pl-PL" sz="1400" dirty="0">
                <a:solidFill>
                  <a:srgbClr val="808080"/>
                </a:solidFill>
                <a:latin typeface="Consolas" panose="020B0609020204030204" pitchFamily="49" charset="0"/>
              </a:rPr>
              <a:t>,</a:t>
            </a:r>
            <a:endParaRPr lang="pl-PL" sz="1400" dirty="0">
              <a:solidFill>
                <a:srgbClr val="000000"/>
              </a:solidFill>
              <a:latin typeface="Consolas" panose="020B0609020204030204" pitchFamily="49" charset="0"/>
            </a:endParaRPr>
          </a:p>
          <a:p>
            <a:r>
              <a:rPr lang="pl-PL" sz="1400" dirty="0">
                <a:solidFill>
                  <a:srgbClr val="FF0000"/>
                </a:solidFill>
                <a:latin typeface="Consolas" panose="020B0609020204030204" pitchFamily="49" charset="0"/>
              </a:rPr>
              <a:t>'2003-01-01'</a:t>
            </a:r>
            <a:r>
              <a:rPr lang="pl-PL" sz="1400" dirty="0">
                <a:solidFill>
                  <a:srgbClr val="808080"/>
                </a:solidFill>
                <a:latin typeface="Consolas" panose="020B0609020204030204" pitchFamily="49" charset="0"/>
              </a:rPr>
              <a:t>,</a:t>
            </a:r>
            <a:r>
              <a:rPr lang="pl-PL" sz="1400" dirty="0">
                <a:solidFill>
                  <a:srgbClr val="000000"/>
                </a:solidFill>
                <a:latin typeface="Consolas" panose="020B0609020204030204" pitchFamily="49" charset="0"/>
              </a:rPr>
              <a:t> </a:t>
            </a:r>
            <a:r>
              <a:rPr lang="pl-PL" sz="1400" dirty="0">
                <a:solidFill>
                  <a:srgbClr val="FF0000"/>
                </a:solidFill>
                <a:latin typeface="Consolas" panose="020B0609020204030204" pitchFamily="49" charset="0"/>
              </a:rPr>
              <a:t>'2004-01-01'</a:t>
            </a:r>
            <a:r>
              <a:rPr lang="pl-PL" sz="1400" dirty="0">
                <a:solidFill>
                  <a:srgbClr val="808080"/>
                </a:solidFill>
                <a:latin typeface="Consolas" panose="020B0609020204030204" pitchFamily="49" charset="0"/>
              </a:rPr>
              <a:t>,</a:t>
            </a:r>
            <a:r>
              <a:rPr lang="pl-PL" sz="1400" dirty="0">
                <a:solidFill>
                  <a:srgbClr val="000000"/>
                </a:solidFill>
                <a:latin typeface="Consolas" panose="020B0609020204030204" pitchFamily="49" charset="0"/>
              </a:rPr>
              <a:t> </a:t>
            </a:r>
            <a:r>
              <a:rPr lang="pl-PL" sz="1400" dirty="0">
                <a:solidFill>
                  <a:srgbClr val="FF0000"/>
                </a:solidFill>
                <a:latin typeface="Consolas" panose="020B0609020204030204" pitchFamily="49" charset="0"/>
              </a:rPr>
              <a:t>'2005-01-01'</a:t>
            </a:r>
            <a:endParaRPr lang="pl-PL" sz="1400" dirty="0">
              <a:solidFill>
                <a:srgbClr val="000000"/>
              </a:solidFill>
              <a:latin typeface="Consolas" panose="020B0609020204030204" pitchFamily="49" charset="0"/>
            </a:endParaRPr>
          </a:p>
          <a:p>
            <a:r>
              <a:rPr lang="pl-PL" sz="1400" dirty="0">
                <a:solidFill>
                  <a:srgbClr val="808080"/>
                </a:solidFill>
                <a:latin typeface="Consolas" panose="020B0609020204030204" pitchFamily="49" charset="0"/>
              </a:rPr>
              <a:t>)</a:t>
            </a:r>
            <a:endParaRPr lang="pl-PL" sz="1400" dirty="0">
              <a:solidFill>
                <a:srgbClr val="000000"/>
              </a:solidFill>
              <a:latin typeface="Consolas" panose="020B0609020204030204" pitchFamily="49" charset="0"/>
            </a:endParaRPr>
          </a:p>
          <a:p>
            <a:r>
              <a:rPr lang="pl-PL" sz="1400" dirty="0">
                <a:solidFill>
                  <a:srgbClr val="808080"/>
                </a:solidFill>
                <a:latin typeface="Consolas" panose="020B0609020204030204" pitchFamily="49" charset="0"/>
              </a:rPr>
              <a:t>)</a:t>
            </a:r>
            <a:endParaRPr lang="pl-PL" sz="1400" dirty="0">
              <a:solidFill>
                <a:srgbClr val="000000"/>
              </a:solidFill>
              <a:latin typeface="Consolas" panose="020B0609020204030204" pitchFamily="49" charset="0"/>
            </a:endParaRPr>
          </a:p>
          <a:p>
            <a:r>
              <a:rPr lang="pl-PL" sz="1400" dirty="0">
                <a:solidFill>
                  <a:srgbClr val="808080"/>
                </a:solidFill>
                <a:latin typeface="Consolas" panose="020B0609020204030204" pitchFamily="49" charset="0"/>
              </a:rPr>
              <a:t>);</a:t>
            </a:r>
            <a:endParaRPr lang="pl-PL" sz="1400" dirty="0"/>
          </a:p>
        </p:txBody>
      </p:sp>
      <p:sp>
        <p:nvSpPr>
          <p:cNvPr id="11" name="Rectangle 1">
            <a:extLst>
              <a:ext uri="{FF2B5EF4-FFF2-40B4-BE49-F238E27FC236}">
                <a16:creationId xmlns:a16="http://schemas.microsoft.com/office/drawing/2014/main" id="{E9BDA465-C379-4287-925C-31FF194A46BB}"/>
              </a:ext>
            </a:extLst>
          </p:cNvPr>
          <p:cNvSpPr>
            <a:spLocks noChangeArrowheads="1"/>
          </p:cNvSpPr>
          <p:nvPr/>
        </p:nvSpPr>
        <p:spPr bwMode="auto">
          <a:xfrm>
            <a:off x="1362403" y="27294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pl-PL" altLang="pl-PL" sz="1800" b="0" i="0" u="none" strike="noStrike" cap="none" normalizeH="0" baseline="0">
                <a:ln>
                  <a:noFill/>
                </a:ln>
                <a:solidFill>
                  <a:schemeClr val="tx1"/>
                </a:solidFill>
                <a:effectLst/>
                <a:latin typeface="Arial" panose="020B0604020202020204" pitchFamily="34" charset="0"/>
              </a:rPr>
            </a:br>
            <a:br>
              <a:rPr kumimoji="0" lang="pl-PL" altLang="pl-PL" sz="1800" b="0" i="0" u="none" strike="noStrike" cap="none" normalizeH="0" baseline="0">
                <a:ln>
                  <a:noFill/>
                </a:ln>
                <a:solidFill>
                  <a:schemeClr val="tx1"/>
                </a:solidFill>
                <a:effectLst/>
                <a:latin typeface="Arial" panose="020B0604020202020204" pitchFamily="34" charset="0"/>
              </a:rPr>
            </a:br>
            <a:endParaRPr kumimoji="0" lang="pl-PL" altLang="pl-PL" sz="1800" b="0" i="0" u="none" strike="noStrike" cap="none" normalizeH="0" baseline="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B14D2D14-EC82-4D26-9575-E65BED2D1B3F}"/>
              </a:ext>
            </a:extLst>
          </p:cNvPr>
          <p:cNvSpPr>
            <a:spLocks noChangeArrowheads="1"/>
          </p:cNvSpPr>
          <p:nvPr/>
        </p:nvSpPr>
        <p:spPr bwMode="auto">
          <a:xfrm>
            <a:off x="6396290" y="412935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pl-PL" altLang="pl-PL" sz="1800" b="0" i="0" u="none" strike="noStrike" cap="none" normalizeH="0" baseline="0">
                <a:ln>
                  <a:noFill/>
                </a:ln>
                <a:solidFill>
                  <a:schemeClr val="tx1"/>
                </a:solidFill>
                <a:effectLst/>
                <a:latin typeface="Arial" panose="020B0604020202020204" pitchFamily="34" charset="0"/>
              </a:rPr>
            </a:br>
            <a:br>
              <a:rPr kumimoji="0" lang="pl-PL" altLang="pl-PL" sz="1800" b="0" i="0" u="none" strike="noStrike" cap="none" normalizeH="0" baseline="0">
                <a:ln>
                  <a:noFill/>
                </a:ln>
                <a:solidFill>
                  <a:schemeClr val="tx1"/>
                </a:solidFill>
                <a:effectLst/>
                <a:latin typeface="Arial" panose="020B0604020202020204" pitchFamily="34" charset="0"/>
              </a:rPr>
            </a:br>
            <a:endParaRPr kumimoji="0" lang="pl-PL" altLang="pl-PL" sz="1800" b="0" i="0" u="none" strike="noStrike" cap="none" normalizeH="0" baseline="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D8F5BBD7-6975-433B-9E72-1A381FBECBA9}"/>
              </a:ext>
            </a:extLst>
          </p:cNvPr>
          <p:cNvSpPr/>
          <p:nvPr/>
        </p:nvSpPr>
        <p:spPr>
          <a:xfrm>
            <a:off x="6006005" y="1709616"/>
            <a:ext cx="6038850" cy="2585323"/>
          </a:xfrm>
          <a:prstGeom prst="rect">
            <a:avLst/>
          </a:prstGeom>
        </p:spPr>
        <p:txBody>
          <a:bodyPr wrap="square">
            <a:spAutoFit/>
          </a:bodyPr>
          <a:lstStyle/>
          <a:p>
            <a:pPr marL="285750" indent="-285750">
              <a:buFont typeface="Arial" panose="020B0604020202020204" pitchFamily="34" charset="0"/>
              <a:buChar char="•"/>
            </a:pPr>
            <a:r>
              <a:rPr lang="en-US" dirty="0">
                <a:solidFill>
                  <a:schemeClr val="accent2"/>
                </a:solidFill>
              </a:rPr>
              <a:t>Round-robin distributed</a:t>
            </a:r>
          </a:p>
          <a:p>
            <a:r>
              <a:rPr lang="en-US" dirty="0">
                <a:solidFill>
                  <a:schemeClr val="tx1">
                    <a:lumMod val="65000"/>
                    <a:lumOff val="35000"/>
                  </a:schemeClr>
                </a:solidFill>
              </a:rPr>
              <a:t>      Distributes table rows evenly across all distributions </a:t>
            </a:r>
          </a:p>
          <a:p>
            <a:r>
              <a:rPr lang="en-US" dirty="0">
                <a:solidFill>
                  <a:schemeClr val="tx1">
                    <a:lumMod val="65000"/>
                    <a:lumOff val="35000"/>
                  </a:schemeClr>
                </a:solidFill>
              </a:rPr>
              <a:t>      at random.</a:t>
            </a:r>
          </a:p>
          <a:p>
            <a:pPr marL="285750" indent="-285750">
              <a:buFont typeface="Arial" panose="020B0604020202020204" pitchFamily="34" charset="0"/>
              <a:buChar char="•"/>
            </a:pPr>
            <a:r>
              <a:rPr lang="en-US" dirty="0">
                <a:solidFill>
                  <a:schemeClr val="accent2"/>
                </a:solidFill>
              </a:rPr>
              <a:t>Hash distributed</a:t>
            </a:r>
          </a:p>
          <a:p>
            <a:r>
              <a:rPr lang="en-US" dirty="0">
                <a:solidFill>
                  <a:schemeClr val="tx1">
                    <a:lumMod val="65000"/>
                    <a:lumOff val="35000"/>
                  </a:schemeClr>
                </a:solidFill>
              </a:rPr>
              <a:t>     Distributes table rows across the Compute nodes by</a:t>
            </a:r>
          </a:p>
          <a:p>
            <a:r>
              <a:rPr lang="en-US" dirty="0">
                <a:solidFill>
                  <a:schemeClr val="tx1">
                    <a:lumMod val="65000"/>
                    <a:lumOff val="35000"/>
                  </a:schemeClr>
                </a:solidFill>
              </a:rPr>
              <a:t>      using a deterministic hash function to assign each</a:t>
            </a:r>
          </a:p>
          <a:p>
            <a:r>
              <a:rPr lang="en-US" dirty="0">
                <a:solidFill>
                  <a:schemeClr val="tx1">
                    <a:lumMod val="65000"/>
                    <a:lumOff val="35000"/>
                  </a:schemeClr>
                </a:solidFill>
              </a:rPr>
              <a:t>      row to one distribution.</a:t>
            </a:r>
          </a:p>
          <a:p>
            <a:pPr marL="285750" indent="-285750">
              <a:buFont typeface="Arial" panose="020B0604020202020204" pitchFamily="34" charset="0"/>
              <a:buChar char="•"/>
            </a:pPr>
            <a:r>
              <a:rPr lang="en-US" dirty="0">
                <a:solidFill>
                  <a:schemeClr val="accent2"/>
                </a:solidFill>
              </a:rPr>
              <a:t>Replicated</a:t>
            </a:r>
          </a:p>
          <a:p>
            <a:r>
              <a:rPr lang="en-US" dirty="0">
                <a:solidFill>
                  <a:schemeClr val="tx1">
                    <a:lumMod val="65000"/>
                    <a:lumOff val="35000"/>
                  </a:schemeClr>
                </a:solidFill>
              </a:rPr>
              <a:t>     Full copy of table accessible on each Compute node</a:t>
            </a:r>
            <a:endParaRPr lang="pl-PL" dirty="0">
              <a:solidFill>
                <a:schemeClr val="tx1">
                  <a:lumMod val="65000"/>
                  <a:lumOff val="35000"/>
                </a:schemeClr>
              </a:solidFill>
            </a:endParaRPr>
          </a:p>
        </p:txBody>
      </p:sp>
    </p:spTree>
    <p:extLst>
      <p:ext uri="{BB962C8B-B14F-4D97-AF65-F5344CB8AC3E}">
        <p14:creationId xmlns:p14="http://schemas.microsoft.com/office/powerpoint/2010/main" val="717990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E38E2F-B73A-461C-A8A1-7FFD311B060E}"/>
              </a:ext>
            </a:extLst>
          </p:cNvPr>
          <p:cNvSpPr>
            <a:spLocks noGrp="1"/>
          </p:cNvSpPr>
          <p:nvPr>
            <p:ph type="body" sz="quarter" idx="13"/>
          </p:nvPr>
        </p:nvSpPr>
        <p:spPr/>
        <p:txBody>
          <a:bodyPr/>
          <a:lstStyle/>
          <a:p>
            <a:endParaRPr lang="pl-PL" dirty="0"/>
          </a:p>
        </p:txBody>
      </p:sp>
      <p:sp>
        <p:nvSpPr>
          <p:cNvPr id="3" name="Rectangle 2">
            <a:extLst>
              <a:ext uri="{FF2B5EF4-FFF2-40B4-BE49-F238E27FC236}">
                <a16:creationId xmlns:a16="http://schemas.microsoft.com/office/drawing/2014/main" id="{2DCA8EAD-9E03-471F-B189-7D7F353AB09D}"/>
              </a:ext>
            </a:extLst>
          </p:cNvPr>
          <p:cNvSpPr/>
          <p:nvPr/>
        </p:nvSpPr>
        <p:spPr>
          <a:xfrm>
            <a:off x="2627294" y="3948132"/>
            <a:ext cx="5175328" cy="1323439"/>
          </a:xfrm>
          <a:prstGeom prst="rect">
            <a:avLst/>
          </a:prstGeom>
        </p:spPr>
        <p:txBody>
          <a:bodyPr wrap="none">
            <a:spAutoFit/>
          </a:bodyPr>
          <a:lstStyle/>
          <a:p>
            <a:r>
              <a:rPr lang="en-GB" sz="4000" dirty="0">
                <a:solidFill>
                  <a:schemeClr val="tx1">
                    <a:lumMod val="65000"/>
                    <a:lumOff val="35000"/>
                  </a:schemeClr>
                </a:solidFill>
              </a:rPr>
              <a:t>Azure Synapse Analytics</a:t>
            </a:r>
          </a:p>
          <a:p>
            <a:r>
              <a:rPr lang="en-GB" sz="4000" dirty="0">
                <a:solidFill>
                  <a:schemeClr val="tx1">
                    <a:lumMod val="65000"/>
                    <a:lumOff val="35000"/>
                  </a:schemeClr>
                </a:solidFill>
              </a:rPr>
              <a:t>(Azure Portal + SSMS)</a:t>
            </a:r>
            <a:endParaRPr lang="pl-PL" sz="4000" dirty="0">
              <a:solidFill>
                <a:schemeClr val="tx1">
                  <a:lumMod val="65000"/>
                  <a:lumOff val="35000"/>
                </a:schemeClr>
              </a:solidFill>
            </a:endParaRPr>
          </a:p>
        </p:txBody>
      </p:sp>
      <p:sp>
        <p:nvSpPr>
          <p:cNvPr id="4" name="TextBox 3">
            <a:extLst>
              <a:ext uri="{FF2B5EF4-FFF2-40B4-BE49-F238E27FC236}">
                <a16:creationId xmlns:a16="http://schemas.microsoft.com/office/drawing/2014/main" id="{01873DBC-AC0C-4505-8587-81F9556D26ED}"/>
              </a:ext>
            </a:extLst>
          </p:cNvPr>
          <p:cNvSpPr txBox="1"/>
          <p:nvPr/>
        </p:nvSpPr>
        <p:spPr>
          <a:xfrm>
            <a:off x="1266496" y="2526204"/>
            <a:ext cx="3292889" cy="1421928"/>
          </a:xfrm>
          <a:prstGeom prst="rect">
            <a:avLst/>
          </a:prstGeom>
          <a:noFill/>
        </p:spPr>
        <p:txBody>
          <a:bodyPr wrap="none" rtlCol="0">
            <a:spAutoFit/>
          </a:bodyPr>
          <a:lstStyle/>
          <a:p>
            <a:pPr>
              <a:lnSpc>
                <a:spcPct val="90000"/>
              </a:lnSpc>
              <a:spcBef>
                <a:spcPts val="1000"/>
              </a:spcBef>
            </a:pPr>
            <a:r>
              <a:rPr lang="en-GB" sz="9600" b="1" spc="-50" dirty="0">
                <a:solidFill>
                  <a:srgbClr val="FF5F00"/>
                </a:solidFill>
                <a:latin typeface="Calibri Light" panose="020F0302020204030204"/>
              </a:rPr>
              <a:t>DEMO</a:t>
            </a:r>
            <a:endParaRPr lang="pl-PL" sz="9600" b="1" spc="-50" dirty="0">
              <a:solidFill>
                <a:srgbClr val="FF5F00"/>
              </a:solidFill>
              <a:latin typeface="Calibri Light" panose="020F0302020204030204"/>
            </a:endParaRPr>
          </a:p>
        </p:txBody>
      </p:sp>
    </p:spTree>
    <p:extLst>
      <p:ext uri="{BB962C8B-B14F-4D97-AF65-F5344CB8AC3E}">
        <p14:creationId xmlns:p14="http://schemas.microsoft.com/office/powerpoint/2010/main" val="495186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F066AA-EF10-4C4B-BCDE-8D756FDF0CA9}"/>
              </a:ext>
            </a:extLst>
          </p:cNvPr>
          <p:cNvSpPr>
            <a:spLocks noGrp="1"/>
          </p:cNvSpPr>
          <p:nvPr>
            <p:ph type="body" sz="quarter" idx="13"/>
          </p:nvPr>
        </p:nvSpPr>
        <p:spPr>
          <a:xfrm>
            <a:off x="904870" y="910223"/>
            <a:ext cx="6142461" cy="717974"/>
          </a:xfrm>
        </p:spPr>
        <p:txBody>
          <a:bodyPr/>
          <a:lstStyle/>
          <a:p>
            <a:r>
              <a:rPr lang="en-GB" sz="4000" b="1" dirty="0">
                <a:solidFill>
                  <a:srgbClr val="FF5F00"/>
                </a:solidFill>
              </a:rPr>
              <a:t>Snowflake DW</a:t>
            </a:r>
            <a:endParaRPr lang="pl-PL" sz="4000" b="1" dirty="0">
              <a:solidFill>
                <a:srgbClr val="FF5F00"/>
              </a:solidFill>
            </a:endParaRPr>
          </a:p>
        </p:txBody>
      </p:sp>
      <p:pic>
        <p:nvPicPr>
          <p:cNvPr id="2050" name="Picture 2">
            <a:extLst>
              <a:ext uri="{FF2B5EF4-FFF2-40B4-BE49-F238E27FC236}">
                <a16:creationId xmlns:a16="http://schemas.microsoft.com/office/drawing/2014/main" id="{1C3D3802-ADCD-4D60-9800-1BD5C8637B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0282" y="1444047"/>
            <a:ext cx="4274016" cy="34192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65DB8A77-49BD-4ED5-A595-2596FA631593}"/>
              </a:ext>
            </a:extLst>
          </p:cNvPr>
          <p:cNvSpPr/>
          <p:nvPr/>
        </p:nvSpPr>
        <p:spPr>
          <a:xfrm>
            <a:off x="823356" y="1788404"/>
            <a:ext cx="6661177" cy="1200329"/>
          </a:xfrm>
          <a:prstGeom prst="rect">
            <a:avLst/>
          </a:prstGeom>
        </p:spPr>
        <p:txBody>
          <a:bodyPr wrap="square">
            <a:spAutoFit/>
          </a:bodyPr>
          <a:lstStyle/>
          <a:p>
            <a:r>
              <a:rPr lang="en-US" b="1" dirty="0">
                <a:solidFill>
                  <a:schemeClr val="tx1">
                    <a:lumMod val="65000"/>
                    <a:lumOff val="35000"/>
                  </a:schemeClr>
                </a:solidFill>
              </a:rPr>
              <a:t>Snowflake</a:t>
            </a:r>
            <a:r>
              <a:rPr lang="en-US" dirty="0">
                <a:solidFill>
                  <a:schemeClr val="tx1">
                    <a:lumMod val="65000"/>
                    <a:lumOff val="35000"/>
                  </a:schemeClr>
                </a:solidFill>
              </a:rPr>
              <a:t> is an analytic data warehouse provided as Software-as-a-Service (SaaS). Snowflake provides a data warehouse that is faster, easier to use, and far more flexible than traditional data warehouse offerings.</a:t>
            </a:r>
            <a:endParaRPr lang="en-US" sz="2400" b="1" dirty="0">
              <a:solidFill>
                <a:schemeClr val="tx1">
                  <a:lumMod val="65000"/>
                  <a:lumOff val="35000"/>
                </a:schemeClr>
              </a:solidFill>
              <a:sym typeface="Arial"/>
            </a:endParaRPr>
          </a:p>
        </p:txBody>
      </p:sp>
      <p:sp>
        <p:nvSpPr>
          <p:cNvPr id="7" name="Rectangle 6">
            <a:extLst>
              <a:ext uri="{FF2B5EF4-FFF2-40B4-BE49-F238E27FC236}">
                <a16:creationId xmlns:a16="http://schemas.microsoft.com/office/drawing/2014/main" id="{93CE2D23-FEE2-40F9-8A4F-3493E3915506}"/>
              </a:ext>
            </a:extLst>
          </p:cNvPr>
          <p:cNvSpPr/>
          <p:nvPr/>
        </p:nvSpPr>
        <p:spPr>
          <a:xfrm>
            <a:off x="1457324" y="5772835"/>
            <a:ext cx="9952839" cy="369332"/>
          </a:xfrm>
          <a:prstGeom prst="rect">
            <a:avLst/>
          </a:prstGeom>
        </p:spPr>
        <p:txBody>
          <a:bodyPr wrap="square">
            <a:spAutoFit/>
          </a:bodyPr>
          <a:lstStyle/>
          <a:p>
            <a:r>
              <a:rPr lang="pl-PL" dirty="0">
                <a:hlinkClick r:id="rId4"/>
              </a:rPr>
              <a:t>https://docs.snowflake.net/manuals/user-guide/intro-key-concepts.html</a:t>
            </a:r>
            <a:endParaRPr lang="pl-PL" dirty="0"/>
          </a:p>
        </p:txBody>
      </p:sp>
      <p:sp>
        <p:nvSpPr>
          <p:cNvPr id="8" name="TextBox 7">
            <a:extLst>
              <a:ext uri="{FF2B5EF4-FFF2-40B4-BE49-F238E27FC236}">
                <a16:creationId xmlns:a16="http://schemas.microsoft.com/office/drawing/2014/main" id="{EF31FE30-12BC-4474-8C2B-7021E201AC16}"/>
              </a:ext>
            </a:extLst>
          </p:cNvPr>
          <p:cNvSpPr txBox="1"/>
          <p:nvPr/>
        </p:nvSpPr>
        <p:spPr>
          <a:xfrm>
            <a:off x="904870" y="3148940"/>
            <a:ext cx="4293291" cy="2308324"/>
          </a:xfrm>
          <a:prstGeom prst="rect">
            <a:avLst/>
          </a:prstGeom>
          <a:noFill/>
        </p:spPr>
        <p:txBody>
          <a:bodyPr wrap="none" rtlCol="0">
            <a:spAutoFit/>
          </a:bodyPr>
          <a:lstStyle/>
          <a:p>
            <a:r>
              <a:rPr lang="en-GB" b="1" dirty="0">
                <a:solidFill>
                  <a:schemeClr val="tx1">
                    <a:lumMod val="75000"/>
                    <a:lumOff val="25000"/>
                  </a:schemeClr>
                </a:solidFill>
              </a:rPr>
              <a:t>Unique Offerings</a:t>
            </a:r>
          </a:p>
          <a:p>
            <a:pPr marL="285750" indent="-285750">
              <a:buFont typeface="Arial" panose="020B0604020202020204" pitchFamily="34" charset="0"/>
              <a:buChar char="•"/>
            </a:pPr>
            <a:r>
              <a:rPr lang="en-GB" dirty="0">
                <a:solidFill>
                  <a:schemeClr val="tx1">
                    <a:lumMod val="75000"/>
                    <a:lumOff val="25000"/>
                  </a:schemeClr>
                </a:solidFill>
              </a:rPr>
              <a:t>Scalability (Storage and Compute)</a:t>
            </a:r>
          </a:p>
          <a:p>
            <a:pPr marL="285750" indent="-285750">
              <a:buFont typeface="Arial" panose="020B0604020202020204" pitchFamily="34" charset="0"/>
              <a:buChar char="•"/>
            </a:pPr>
            <a:r>
              <a:rPr lang="en-GB" dirty="0">
                <a:solidFill>
                  <a:schemeClr val="tx1">
                    <a:lumMod val="75000"/>
                    <a:lumOff val="25000"/>
                  </a:schemeClr>
                </a:solidFill>
              </a:rPr>
              <a:t>No complex management (performance)</a:t>
            </a:r>
          </a:p>
          <a:p>
            <a:pPr marL="742950" lvl="1" indent="-285750">
              <a:buFont typeface="Arial" panose="020B0604020202020204" pitchFamily="34" charset="0"/>
              <a:buChar char="•"/>
            </a:pPr>
            <a:r>
              <a:rPr lang="en-GB" dirty="0">
                <a:solidFill>
                  <a:schemeClr val="tx1">
                    <a:lumMod val="75000"/>
                    <a:lumOff val="25000"/>
                  </a:schemeClr>
                </a:solidFill>
              </a:rPr>
              <a:t>No indexing</a:t>
            </a:r>
          </a:p>
          <a:p>
            <a:pPr marL="742950" lvl="1" indent="-285750">
              <a:buFont typeface="Arial" panose="020B0604020202020204" pitchFamily="34" charset="0"/>
              <a:buChar char="•"/>
            </a:pPr>
            <a:r>
              <a:rPr lang="en-GB" dirty="0">
                <a:solidFill>
                  <a:schemeClr val="tx1">
                    <a:lumMod val="75000"/>
                    <a:lumOff val="25000"/>
                  </a:schemeClr>
                </a:solidFill>
              </a:rPr>
              <a:t>No performance </a:t>
            </a:r>
            <a:r>
              <a:rPr lang="en-GB" dirty="0" err="1">
                <a:solidFill>
                  <a:schemeClr val="tx1">
                    <a:lumMod val="75000"/>
                    <a:lumOff val="25000"/>
                  </a:schemeClr>
                </a:solidFill>
              </a:rPr>
              <a:t>tunning</a:t>
            </a:r>
            <a:endParaRPr lang="en-GB" dirty="0">
              <a:solidFill>
                <a:schemeClr val="tx1">
                  <a:lumMod val="75000"/>
                  <a:lumOff val="25000"/>
                </a:schemeClr>
              </a:solidFill>
            </a:endParaRPr>
          </a:p>
          <a:p>
            <a:pPr marL="742950" lvl="1" indent="-285750">
              <a:buFont typeface="Arial" panose="020B0604020202020204" pitchFamily="34" charset="0"/>
              <a:buChar char="•"/>
            </a:pPr>
            <a:r>
              <a:rPr lang="en-GB" dirty="0">
                <a:solidFill>
                  <a:schemeClr val="tx1">
                    <a:lumMod val="75000"/>
                    <a:lumOff val="25000"/>
                  </a:schemeClr>
                </a:solidFill>
              </a:rPr>
              <a:t>No partitioning</a:t>
            </a:r>
          </a:p>
          <a:p>
            <a:pPr marL="742950" lvl="1" indent="-285750">
              <a:buFont typeface="Arial" panose="020B0604020202020204" pitchFamily="34" charset="0"/>
              <a:buChar char="•"/>
            </a:pPr>
            <a:r>
              <a:rPr lang="en-GB" dirty="0">
                <a:solidFill>
                  <a:schemeClr val="tx1">
                    <a:lumMod val="75000"/>
                    <a:lumOff val="25000"/>
                  </a:schemeClr>
                </a:solidFill>
              </a:rPr>
              <a:t>No Physical Storage Design</a:t>
            </a:r>
          </a:p>
          <a:p>
            <a:pPr marL="742950" lvl="1" indent="-285750">
              <a:buFont typeface="Arial" panose="020B0604020202020204" pitchFamily="34" charset="0"/>
              <a:buChar char="•"/>
            </a:pPr>
            <a:endParaRPr lang="pl-PL" dirty="0">
              <a:solidFill>
                <a:schemeClr val="tx1">
                  <a:lumMod val="75000"/>
                  <a:lumOff val="25000"/>
                </a:schemeClr>
              </a:solidFill>
            </a:endParaRPr>
          </a:p>
        </p:txBody>
      </p:sp>
    </p:spTree>
    <p:extLst>
      <p:ext uri="{BB962C8B-B14F-4D97-AF65-F5344CB8AC3E}">
        <p14:creationId xmlns:p14="http://schemas.microsoft.com/office/powerpoint/2010/main" val="512287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D0475E-E129-45E5-B2E4-9D0AA5844DA1}"/>
              </a:ext>
            </a:extLst>
          </p:cNvPr>
          <p:cNvSpPr>
            <a:spLocks noGrp="1"/>
          </p:cNvSpPr>
          <p:nvPr>
            <p:ph type="body" sz="quarter" idx="13"/>
          </p:nvPr>
        </p:nvSpPr>
        <p:spPr>
          <a:xfrm>
            <a:off x="792127" y="857465"/>
            <a:ext cx="6808299" cy="957299"/>
          </a:xfrm>
        </p:spPr>
        <p:txBody>
          <a:bodyPr/>
          <a:lstStyle/>
          <a:p>
            <a:r>
              <a:rPr lang="en-GB" b="1" dirty="0">
                <a:solidFill>
                  <a:srgbClr val="FF7100"/>
                </a:solidFill>
              </a:rPr>
              <a:t>Snowflake Architecture</a:t>
            </a:r>
            <a:endParaRPr lang="pl-PL" dirty="0"/>
          </a:p>
        </p:txBody>
      </p:sp>
      <p:sp>
        <p:nvSpPr>
          <p:cNvPr id="16" name="Prostokąt 15">
            <a:extLst>
              <a:ext uri="{FF2B5EF4-FFF2-40B4-BE49-F238E27FC236}">
                <a16:creationId xmlns:a16="http://schemas.microsoft.com/office/drawing/2014/main" id="{BAC4057F-83F0-48D4-A239-4E7799B432D6}"/>
              </a:ext>
            </a:extLst>
          </p:cNvPr>
          <p:cNvSpPr/>
          <p:nvPr/>
        </p:nvSpPr>
        <p:spPr>
          <a:xfrm>
            <a:off x="1219200" y="6448424"/>
            <a:ext cx="10821961" cy="276999"/>
          </a:xfrm>
          <a:prstGeom prst="rect">
            <a:avLst/>
          </a:prstGeom>
        </p:spPr>
        <p:txBody>
          <a:bodyPr wrap="square">
            <a:spAutoFit/>
          </a:bodyPr>
          <a:lstStyle/>
          <a:p>
            <a:pPr algn="r"/>
            <a:r>
              <a:rPr lang="pl-PL" sz="1200" dirty="0">
                <a:hlinkClick r:id="rId2"/>
              </a:rPr>
              <a:t>https://www.snowflake.com/blog/5-reasons-to-love-snowflakes-architecture-for-your-data-warehouse/</a:t>
            </a:r>
            <a:endParaRPr lang="en-US" sz="1200" dirty="0"/>
          </a:p>
        </p:txBody>
      </p:sp>
      <p:pic>
        <p:nvPicPr>
          <p:cNvPr id="3" name="Picture 2">
            <a:extLst>
              <a:ext uri="{FF2B5EF4-FFF2-40B4-BE49-F238E27FC236}">
                <a16:creationId xmlns:a16="http://schemas.microsoft.com/office/drawing/2014/main" id="{46D2F257-AF71-4CB8-BBFC-5D40F659E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396427"/>
            <a:ext cx="8159692" cy="5051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911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6ADDCA-29B8-4E1B-87FF-D5A25CAD848A}"/>
              </a:ext>
            </a:extLst>
          </p:cNvPr>
          <p:cNvSpPr>
            <a:spLocks noGrp="1"/>
          </p:cNvSpPr>
          <p:nvPr>
            <p:ph type="body" sz="quarter" idx="13"/>
          </p:nvPr>
        </p:nvSpPr>
        <p:spPr>
          <a:xfrm>
            <a:off x="792127" y="857465"/>
            <a:ext cx="9609173" cy="957299"/>
          </a:xfrm>
        </p:spPr>
        <p:txBody>
          <a:bodyPr/>
          <a:lstStyle/>
          <a:p>
            <a:r>
              <a:rPr lang="en-GB" b="1" dirty="0">
                <a:solidFill>
                  <a:srgbClr val="FF7100"/>
                </a:solidFill>
              </a:rPr>
              <a:t>Snowflake Architecture -Storage</a:t>
            </a:r>
            <a:endParaRPr lang="pl-PL" dirty="0"/>
          </a:p>
          <a:p>
            <a:endParaRPr lang="pl-PL" dirty="0"/>
          </a:p>
        </p:txBody>
      </p:sp>
      <p:sp>
        <p:nvSpPr>
          <p:cNvPr id="5" name="Rectangle 4">
            <a:extLst>
              <a:ext uri="{FF2B5EF4-FFF2-40B4-BE49-F238E27FC236}">
                <a16:creationId xmlns:a16="http://schemas.microsoft.com/office/drawing/2014/main" id="{59BAE9A6-3A33-445F-9941-8824D8823616}"/>
              </a:ext>
            </a:extLst>
          </p:cNvPr>
          <p:cNvSpPr/>
          <p:nvPr/>
        </p:nvSpPr>
        <p:spPr>
          <a:xfrm>
            <a:off x="866775" y="1997839"/>
            <a:ext cx="10725150" cy="923330"/>
          </a:xfrm>
          <a:prstGeom prst="rect">
            <a:avLst/>
          </a:prstGeom>
        </p:spPr>
        <p:txBody>
          <a:bodyPr wrap="square">
            <a:spAutoFit/>
          </a:bodyPr>
          <a:lstStyle/>
          <a:p>
            <a:r>
              <a:rPr lang="en-US" dirty="0">
                <a:solidFill>
                  <a:schemeClr val="tx1">
                    <a:lumMod val="65000"/>
                    <a:lumOff val="35000"/>
                  </a:schemeClr>
                </a:solidFill>
              </a:rPr>
              <a:t>Snowflake automatically converts all data stored into an optimized </a:t>
            </a:r>
            <a:r>
              <a:rPr lang="en-US" dirty="0">
                <a:solidFill>
                  <a:schemeClr val="accent2"/>
                </a:solidFill>
              </a:rPr>
              <a:t>immutable compressed columnar format </a:t>
            </a:r>
            <a:r>
              <a:rPr lang="en-US" dirty="0">
                <a:solidFill>
                  <a:schemeClr val="tx1">
                    <a:lumMod val="65000"/>
                    <a:lumOff val="35000"/>
                  </a:schemeClr>
                </a:solidFill>
              </a:rPr>
              <a:t>(Micro-Partitions –one partition contains 50M -500MB uncompressed data) and encrypts it using AES-256 strong encryption.</a:t>
            </a:r>
          </a:p>
        </p:txBody>
      </p:sp>
      <p:sp>
        <p:nvSpPr>
          <p:cNvPr id="7" name="TextBox 6">
            <a:extLst>
              <a:ext uri="{FF2B5EF4-FFF2-40B4-BE49-F238E27FC236}">
                <a16:creationId xmlns:a16="http://schemas.microsoft.com/office/drawing/2014/main" id="{FC8C1672-7BB2-4BC4-A50A-5BFBADF60CA7}"/>
              </a:ext>
            </a:extLst>
          </p:cNvPr>
          <p:cNvSpPr txBox="1"/>
          <p:nvPr/>
        </p:nvSpPr>
        <p:spPr>
          <a:xfrm>
            <a:off x="990600" y="3104244"/>
            <a:ext cx="5105400" cy="1754326"/>
          </a:xfrm>
          <a:prstGeom prst="rect">
            <a:avLst/>
          </a:prstGeom>
          <a:noFill/>
        </p:spPr>
        <p:txBody>
          <a:bodyPr wrap="square" rtlCol="0">
            <a:spAutoFit/>
          </a:bodyPr>
          <a:lstStyle/>
          <a:p>
            <a:r>
              <a:rPr lang="en-GB" b="1" dirty="0">
                <a:solidFill>
                  <a:schemeClr val="tx1">
                    <a:lumMod val="65000"/>
                    <a:lumOff val="35000"/>
                  </a:schemeClr>
                </a:solidFill>
              </a:rPr>
              <a:t>Partition Metadata:</a:t>
            </a:r>
          </a:p>
          <a:p>
            <a:pPr marL="285750" indent="-285750">
              <a:buFont typeface="Arial" panose="020B0604020202020204" pitchFamily="34" charset="0"/>
              <a:buChar char="•"/>
            </a:pPr>
            <a:r>
              <a:rPr lang="en-US" b="1" dirty="0">
                <a:solidFill>
                  <a:schemeClr val="tx1">
                    <a:lumMod val="65000"/>
                    <a:lumOff val="35000"/>
                  </a:schemeClr>
                </a:solidFill>
              </a:rPr>
              <a:t>The range of values for each of the columns in the micro-partition.</a:t>
            </a:r>
          </a:p>
          <a:p>
            <a:pPr marL="285750" indent="-285750">
              <a:buFont typeface="Arial" panose="020B0604020202020204" pitchFamily="34" charset="0"/>
              <a:buChar char="•"/>
            </a:pPr>
            <a:r>
              <a:rPr lang="en-US" b="1" dirty="0">
                <a:solidFill>
                  <a:schemeClr val="tx1">
                    <a:lumMod val="65000"/>
                    <a:lumOff val="35000"/>
                  </a:schemeClr>
                </a:solidFill>
              </a:rPr>
              <a:t>The number of distinct values.</a:t>
            </a:r>
          </a:p>
          <a:p>
            <a:pPr marL="285750" indent="-285750">
              <a:buFont typeface="Arial" panose="020B0604020202020204" pitchFamily="34" charset="0"/>
              <a:buChar char="•"/>
            </a:pPr>
            <a:r>
              <a:rPr lang="en-US" b="1" dirty="0">
                <a:solidFill>
                  <a:schemeClr val="tx1">
                    <a:lumMod val="65000"/>
                    <a:lumOff val="35000"/>
                  </a:schemeClr>
                </a:solidFill>
              </a:rPr>
              <a:t>Additional properties used for both optimization and efficient query processing.</a:t>
            </a:r>
            <a:endParaRPr lang="pl-PL" b="1" dirty="0">
              <a:solidFill>
                <a:schemeClr val="tx1">
                  <a:lumMod val="65000"/>
                  <a:lumOff val="35000"/>
                </a:schemeClr>
              </a:solidFill>
            </a:endParaRPr>
          </a:p>
        </p:txBody>
      </p:sp>
      <p:pic>
        <p:nvPicPr>
          <p:cNvPr id="2050" name="Picture 2" descr="Logical and physical table structures with natural sorting">
            <a:extLst>
              <a:ext uri="{FF2B5EF4-FFF2-40B4-BE49-F238E27FC236}">
                <a16:creationId xmlns:a16="http://schemas.microsoft.com/office/drawing/2014/main" id="{73C3A584-4812-4922-9CE8-A7C1BEA781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350" y="3010042"/>
            <a:ext cx="5772150" cy="30769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9E0606E-2A6F-4399-A834-3F9632E1AF45}"/>
              </a:ext>
            </a:extLst>
          </p:cNvPr>
          <p:cNvSpPr txBox="1"/>
          <p:nvPr/>
        </p:nvSpPr>
        <p:spPr>
          <a:xfrm>
            <a:off x="5449888" y="6400800"/>
            <a:ext cx="6700873" cy="261610"/>
          </a:xfrm>
          <a:prstGeom prst="rect">
            <a:avLst/>
          </a:prstGeom>
          <a:noFill/>
        </p:spPr>
        <p:txBody>
          <a:bodyPr wrap="none" rtlCol="0">
            <a:spAutoFit/>
          </a:bodyPr>
          <a:lstStyle/>
          <a:p>
            <a:r>
              <a:rPr lang="pl-PL" sz="1100" dirty="0">
                <a:hlinkClick r:id="rId3"/>
              </a:rPr>
              <a:t>https://docs.snowflake.net/manuals/user-guide/tables-clustering-micropartitions.html#what-are-micro-partitions</a:t>
            </a:r>
            <a:endParaRPr lang="pl-PL" sz="1100" dirty="0"/>
          </a:p>
        </p:txBody>
      </p:sp>
    </p:spTree>
    <p:extLst>
      <p:ext uri="{BB962C8B-B14F-4D97-AF65-F5344CB8AC3E}">
        <p14:creationId xmlns:p14="http://schemas.microsoft.com/office/powerpoint/2010/main" val="1512627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027622-CEBC-4175-A1A3-D8DBE14BE6EA}"/>
              </a:ext>
            </a:extLst>
          </p:cNvPr>
          <p:cNvSpPr/>
          <p:nvPr/>
        </p:nvSpPr>
        <p:spPr>
          <a:xfrm>
            <a:off x="792127" y="1917264"/>
            <a:ext cx="10858501" cy="646331"/>
          </a:xfrm>
          <a:prstGeom prst="rect">
            <a:avLst/>
          </a:prstGeom>
        </p:spPr>
        <p:txBody>
          <a:bodyPr wrap="square">
            <a:spAutoFit/>
          </a:bodyPr>
          <a:lstStyle/>
          <a:p>
            <a:r>
              <a:rPr lang="en-US" b="1" dirty="0">
                <a:solidFill>
                  <a:schemeClr val="tx1">
                    <a:lumMod val="65000"/>
                    <a:lumOff val="35000"/>
                  </a:schemeClr>
                </a:solidFill>
              </a:rPr>
              <a:t>Snowflake processes queries using “</a:t>
            </a:r>
            <a:r>
              <a:rPr lang="en-US" b="1" dirty="0">
                <a:solidFill>
                  <a:schemeClr val="accent2"/>
                </a:solidFill>
              </a:rPr>
              <a:t>virtual warehouses</a:t>
            </a:r>
            <a:r>
              <a:rPr lang="en-US" b="1" dirty="0">
                <a:solidFill>
                  <a:schemeClr val="tx1">
                    <a:lumMod val="65000"/>
                    <a:lumOff val="35000"/>
                  </a:schemeClr>
                </a:solidFill>
              </a:rPr>
              <a:t>”. Virtual warehouses are one or more clusters of servers that provide compute resources. </a:t>
            </a:r>
            <a:endParaRPr lang="en-US" b="1" dirty="0"/>
          </a:p>
        </p:txBody>
      </p:sp>
      <p:graphicFrame>
        <p:nvGraphicFramePr>
          <p:cNvPr id="5" name="Table 5">
            <a:extLst>
              <a:ext uri="{FF2B5EF4-FFF2-40B4-BE49-F238E27FC236}">
                <a16:creationId xmlns:a16="http://schemas.microsoft.com/office/drawing/2014/main" id="{BE8AA147-F42E-4EB0-82B5-98378CBB064E}"/>
              </a:ext>
            </a:extLst>
          </p:cNvPr>
          <p:cNvGraphicFramePr>
            <a:graphicFrameLocks noGrp="1"/>
          </p:cNvGraphicFramePr>
          <p:nvPr>
            <p:extLst>
              <p:ext uri="{D42A27DB-BD31-4B8C-83A1-F6EECF244321}">
                <p14:modId xmlns:p14="http://schemas.microsoft.com/office/powerpoint/2010/main" val="2809547416"/>
              </p:ext>
            </p:extLst>
          </p:nvPr>
        </p:nvGraphicFramePr>
        <p:xfrm>
          <a:off x="5017292" y="2895965"/>
          <a:ext cx="6822284" cy="3383280"/>
        </p:xfrm>
        <a:graphic>
          <a:graphicData uri="http://schemas.openxmlformats.org/drawingml/2006/table">
            <a:tbl>
              <a:tblPr firstRow="1" bandRow="1">
                <a:tableStyleId>{5940675A-B579-460E-94D1-54222C63F5DA}</a:tableStyleId>
              </a:tblPr>
              <a:tblGrid>
                <a:gridCol w="1705571">
                  <a:extLst>
                    <a:ext uri="{9D8B030D-6E8A-4147-A177-3AD203B41FA5}">
                      <a16:colId xmlns:a16="http://schemas.microsoft.com/office/drawing/2014/main" val="2648022654"/>
                    </a:ext>
                  </a:extLst>
                </a:gridCol>
                <a:gridCol w="1705571">
                  <a:extLst>
                    <a:ext uri="{9D8B030D-6E8A-4147-A177-3AD203B41FA5}">
                      <a16:colId xmlns:a16="http://schemas.microsoft.com/office/drawing/2014/main" val="3485742935"/>
                    </a:ext>
                  </a:extLst>
                </a:gridCol>
                <a:gridCol w="1065478">
                  <a:extLst>
                    <a:ext uri="{9D8B030D-6E8A-4147-A177-3AD203B41FA5}">
                      <a16:colId xmlns:a16="http://schemas.microsoft.com/office/drawing/2014/main" val="2662830077"/>
                    </a:ext>
                  </a:extLst>
                </a:gridCol>
                <a:gridCol w="2345664">
                  <a:extLst>
                    <a:ext uri="{9D8B030D-6E8A-4147-A177-3AD203B41FA5}">
                      <a16:colId xmlns:a16="http://schemas.microsoft.com/office/drawing/2014/main" val="300501494"/>
                    </a:ext>
                  </a:extLst>
                </a:gridCol>
              </a:tblGrid>
              <a:tr h="515909">
                <a:tc>
                  <a:txBody>
                    <a:bodyPr/>
                    <a:lstStyle/>
                    <a:p>
                      <a:r>
                        <a:rPr lang="en-GB" sz="1400" b="1" dirty="0">
                          <a:solidFill>
                            <a:schemeClr val="accent2"/>
                          </a:solidFill>
                        </a:rPr>
                        <a:t>Warehouse Size</a:t>
                      </a:r>
                      <a:endParaRPr lang="pl-PL" sz="1400" b="1" dirty="0">
                        <a:solidFill>
                          <a:schemeClr val="accent2"/>
                        </a:solidFill>
                      </a:endParaRPr>
                    </a:p>
                  </a:txBody>
                  <a:tcPr/>
                </a:tc>
                <a:tc>
                  <a:txBody>
                    <a:bodyPr/>
                    <a:lstStyle/>
                    <a:p>
                      <a:r>
                        <a:rPr lang="en-GB" sz="1400" b="1" dirty="0">
                          <a:solidFill>
                            <a:schemeClr val="accent2"/>
                          </a:solidFill>
                        </a:rPr>
                        <a:t>Server per Cluster</a:t>
                      </a:r>
                      <a:endParaRPr lang="pl-PL" sz="1400" b="1" dirty="0">
                        <a:solidFill>
                          <a:schemeClr val="accent2"/>
                        </a:solidFill>
                      </a:endParaRPr>
                    </a:p>
                  </a:txBody>
                  <a:tcPr/>
                </a:tc>
                <a:tc>
                  <a:txBody>
                    <a:bodyPr/>
                    <a:lstStyle/>
                    <a:p>
                      <a:r>
                        <a:rPr lang="en-GB" sz="1400" b="1" dirty="0">
                          <a:solidFill>
                            <a:schemeClr val="accent2"/>
                          </a:solidFill>
                        </a:rPr>
                        <a:t>Credit per Hour </a:t>
                      </a:r>
                      <a:endParaRPr lang="pl-PL" sz="1400" b="1" dirty="0">
                        <a:solidFill>
                          <a:schemeClr val="accent2"/>
                        </a:solidFill>
                      </a:endParaRPr>
                    </a:p>
                  </a:txBody>
                  <a:tcPr/>
                </a:tc>
                <a:tc>
                  <a:txBody>
                    <a:bodyPr/>
                    <a:lstStyle/>
                    <a:p>
                      <a:r>
                        <a:rPr lang="en-GB" sz="1400" b="1" dirty="0">
                          <a:solidFill>
                            <a:schemeClr val="accent2"/>
                          </a:solidFill>
                        </a:rPr>
                        <a:t>Notes</a:t>
                      </a:r>
                      <a:endParaRPr lang="pl-PL" sz="1400" b="1" dirty="0">
                        <a:solidFill>
                          <a:schemeClr val="accent2"/>
                        </a:solidFill>
                      </a:endParaRPr>
                    </a:p>
                  </a:txBody>
                  <a:tcPr/>
                </a:tc>
                <a:extLst>
                  <a:ext uri="{0D108BD9-81ED-4DB2-BD59-A6C34878D82A}">
                    <a16:rowId xmlns:a16="http://schemas.microsoft.com/office/drawing/2014/main" val="1824708292"/>
                  </a:ext>
                </a:extLst>
              </a:tr>
              <a:tr h="515909">
                <a:tc>
                  <a:txBody>
                    <a:bodyPr/>
                    <a:lstStyle/>
                    <a:p>
                      <a:r>
                        <a:rPr lang="en-GB" sz="1400" b="1" dirty="0">
                          <a:solidFill>
                            <a:schemeClr val="accent2"/>
                          </a:solidFill>
                        </a:rPr>
                        <a:t>X-Small</a:t>
                      </a:r>
                      <a:endParaRPr lang="pl-PL" sz="1400" b="1" dirty="0">
                        <a:solidFill>
                          <a:schemeClr val="accent2"/>
                        </a:solidFill>
                      </a:endParaRPr>
                    </a:p>
                  </a:txBody>
                  <a:tcPr/>
                </a:tc>
                <a:tc>
                  <a:txBody>
                    <a:bodyPr/>
                    <a:lstStyle/>
                    <a:p>
                      <a:r>
                        <a:rPr lang="en-GB" sz="1400" b="1" dirty="0">
                          <a:solidFill>
                            <a:schemeClr val="tx1">
                              <a:lumMod val="65000"/>
                              <a:lumOff val="35000"/>
                            </a:schemeClr>
                          </a:solidFill>
                        </a:rPr>
                        <a:t>1</a:t>
                      </a:r>
                      <a:endParaRPr lang="pl-PL" sz="1400" b="1" dirty="0">
                        <a:solidFill>
                          <a:schemeClr val="tx1">
                            <a:lumMod val="65000"/>
                            <a:lumOff val="35000"/>
                          </a:schemeClr>
                        </a:solidFill>
                      </a:endParaRPr>
                    </a:p>
                  </a:txBody>
                  <a:tcPr/>
                </a:tc>
                <a:tc>
                  <a:txBody>
                    <a:bodyPr/>
                    <a:lstStyle/>
                    <a:p>
                      <a:r>
                        <a:rPr lang="en-GB" sz="1400" b="1" dirty="0">
                          <a:solidFill>
                            <a:schemeClr val="tx1">
                              <a:lumMod val="65000"/>
                              <a:lumOff val="35000"/>
                            </a:schemeClr>
                          </a:solidFill>
                        </a:rPr>
                        <a:t>1</a:t>
                      </a:r>
                      <a:endParaRPr lang="pl-PL" sz="1400" b="1" dirty="0">
                        <a:solidFill>
                          <a:schemeClr val="tx1">
                            <a:lumMod val="65000"/>
                            <a:lumOff val="35000"/>
                          </a:schemeClr>
                        </a:solidFill>
                      </a:endParaRPr>
                    </a:p>
                  </a:txBody>
                  <a:tcPr/>
                </a:tc>
                <a:tc>
                  <a:txBody>
                    <a:bodyPr/>
                    <a:lstStyle/>
                    <a:p>
                      <a:r>
                        <a:rPr lang="en-US" sz="1400" b="1" dirty="0">
                          <a:solidFill>
                            <a:schemeClr val="tx1">
                              <a:lumMod val="65000"/>
                              <a:lumOff val="35000"/>
                            </a:schemeClr>
                          </a:solidFill>
                        </a:rPr>
                        <a:t>Default size for warehouses created in SQL using CREATE.</a:t>
                      </a:r>
                      <a:endParaRPr lang="pl-PL" sz="1400" b="1" dirty="0">
                        <a:solidFill>
                          <a:schemeClr val="tx1">
                            <a:lumMod val="65000"/>
                            <a:lumOff val="35000"/>
                          </a:schemeClr>
                        </a:solidFill>
                      </a:endParaRPr>
                    </a:p>
                  </a:txBody>
                  <a:tcPr/>
                </a:tc>
                <a:extLst>
                  <a:ext uri="{0D108BD9-81ED-4DB2-BD59-A6C34878D82A}">
                    <a16:rowId xmlns:a16="http://schemas.microsoft.com/office/drawing/2014/main" val="2141203418"/>
                  </a:ext>
                </a:extLst>
              </a:tr>
              <a:tr h="298684">
                <a:tc>
                  <a:txBody>
                    <a:bodyPr/>
                    <a:lstStyle/>
                    <a:p>
                      <a:r>
                        <a:rPr lang="pl-PL" sz="1400" b="1" dirty="0">
                          <a:solidFill>
                            <a:schemeClr val="accent2"/>
                          </a:solidFill>
                        </a:rPr>
                        <a:t>Small</a:t>
                      </a:r>
                    </a:p>
                  </a:txBody>
                  <a:tcPr/>
                </a:tc>
                <a:tc>
                  <a:txBody>
                    <a:bodyPr/>
                    <a:lstStyle/>
                    <a:p>
                      <a:r>
                        <a:rPr lang="en-GB" sz="1400" dirty="0">
                          <a:solidFill>
                            <a:schemeClr val="tx1">
                              <a:lumMod val="65000"/>
                              <a:lumOff val="35000"/>
                            </a:schemeClr>
                          </a:solidFill>
                        </a:rPr>
                        <a:t>2</a:t>
                      </a:r>
                      <a:endParaRPr lang="pl-PL" sz="1400" dirty="0">
                        <a:solidFill>
                          <a:schemeClr val="tx1">
                            <a:lumMod val="65000"/>
                            <a:lumOff val="35000"/>
                          </a:schemeClr>
                        </a:solidFill>
                      </a:endParaRPr>
                    </a:p>
                  </a:txBody>
                  <a:tcPr/>
                </a:tc>
                <a:tc>
                  <a:txBody>
                    <a:bodyPr/>
                    <a:lstStyle/>
                    <a:p>
                      <a:r>
                        <a:rPr lang="en-GB" sz="1400" dirty="0">
                          <a:solidFill>
                            <a:schemeClr val="tx1">
                              <a:lumMod val="65000"/>
                              <a:lumOff val="35000"/>
                            </a:schemeClr>
                          </a:solidFill>
                        </a:rPr>
                        <a:t>2</a:t>
                      </a:r>
                      <a:endParaRPr lang="pl-PL" sz="1400" dirty="0">
                        <a:solidFill>
                          <a:schemeClr val="tx1">
                            <a:lumMod val="65000"/>
                            <a:lumOff val="35000"/>
                          </a:schemeClr>
                        </a:solidFill>
                      </a:endParaRPr>
                    </a:p>
                  </a:txBody>
                  <a:tcPr/>
                </a:tc>
                <a:tc>
                  <a:txBody>
                    <a:bodyPr/>
                    <a:lstStyle/>
                    <a:p>
                      <a:endParaRPr lang="pl-PL" sz="1400"/>
                    </a:p>
                  </a:txBody>
                  <a:tcPr/>
                </a:tc>
                <a:extLst>
                  <a:ext uri="{0D108BD9-81ED-4DB2-BD59-A6C34878D82A}">
                    <a16:rowId xmlns:a16="http://schemas.microsoft.com/office/drawing/2014/main" val="4072067963"/>
                  </a:ext>
                </a:extLst>
              </a:tr>
              <a:tr h="298684">
                <a:tc>
                  <a:txBody>
                    <a:bodyPr/>
                    <a:lstStyle/>
                    <a:p>
                      <a:r>
                        <a:rPr lang="pl-PL" sz="1400" b="1" dirty="0">
                          <a:solidFill>
                            <a:schemeClr val="accent2"/>
                          </a:solidFill>
                        </a:rPr>
                        <a:t>Medium</a:t>
                      </a:r>
                    </a:p>
                  </a:txBody>
                  <a:tcPr/>
                </a:tc>
                <a:tc>
                  <a:txBody>
                    <a:bodyPr/>
                    <a:lstStyle/>
                    <a:p>
                      <a:r>
                        <a:rPr lang="en-GB" sz="1400" dirty="0">
                          <a:solidFill>
                            <a:schemeClr val="tx1">
                              <a:lumMod val="65000"/>
                              <a:lumOff val="35000"/>
                            </a:schemeClr>
                          </a:solidFill>
                        </a:rPr>
                        <a:t>4</a:t>
                      </a:r>
                      <a:endParaRPr lang="pl-PL" sz="1400" dirty="0">
                        <a:solidFill>
                          <a:schemeClr val="tx1">
                            <a:lumMod val="65000"/>
                            <a:lumOff val="35000"/>
                          </a:schemeClr>
                        </a:solidFill>
                      </a:endParaRPr>
                    </a:p>
                  </a:txBody>
                  <a:tcPr/>
                </a:tc>
                <a:tc>
                  <a:txBody>
                    <a:bodyPr/>
                    <a:lstStyle/>
                    <a:p>
                      <a:r>
                        <a:rPr lang="en-GB" sz="1400" dirty="0">
                          <a:solidFill>
                            <a:schemeClr val="tx1">
                              <a:lumMod val="65000"/>
                              <a:lumOff val="35000"/>
                            </a:schemeClr>
                          </a:solidFill>
                        </a:rPr>
                        <a:t>4</a:t>
                      </a:r>
                      <a:endParaRPr lang="pl-PL" sz="1400" dirty="0">
                        <a:solidFill>
                          <a:schemeClr val="tx1">
                            <a:lumMod val="65000"/>
                            <a:lumOff val="35000"/>
                          </a:schemeClr>
                        </a:solidFill>
                      </a:endParaRPr>
                    </a:p>
                  </a:txBody>
                  <a:tcPr/>
                </a:tc>
                <a:tc>
                  <a:txBody>
                    <a:bodyPr/>
                    <a:lstStyle/>
                    <a:p>
                      <a:endParaRPr lang="pl-PL" sz="1400"/>
                    </a:p>
                  </a:txBody>
                  <a:tcPr/>
                </a:tc>
                <a:extLst>
                  <a:ext uri="{0D108BD9-81ED-4DB2-BD59-A6C34878D82A}">
                    <a16:rowId xmlns:a16="http://schemas.microsoft.com/office/drawing/2014/main" val="2663692231"/>
                  </a:ext>
                </a:extLst>
              </a:tr>
              <a:tr h="298684">
                <a:tc>
                  <a:txBody>
                    <a:bodyPr/>
                    <a:lstStyle/>
                    <a:p>
                      <a:r>
                        <a:rPr lang="pl-PL" sz="1400" b="1" dirty="0">
                          <a:solidFill>
                            <a:schemeClr val="accent2"/>
                          </a:solidFill>
                        </a:rPr>
                        <a:t>Large</a:t>
                      </a:r>
                    </a:p>
                  </a:txBody>
                  <a:tcPr/>
                </a:tc>
                <a:tc>
                  <a:txBody>
                    <a:bodyPr/>
                    <a:lstStyle/>
                    <a:p>
                      <a:r>
                        <a:rPr lang="en-GB" sz="1400" dirty="0">
                          <a:solidFill>
                            <a:schemeClr val="tx1">
                              <a:lumMod val="65000"/>
                              <a:lumOff val="35000"/>
                            </a:schemeClr>
                          </a:solidFill>
                        </a:rPr>
                        <a:t>8</a:t>
                      </a:r>
                      <a:endParaRPr lang="pl-PL" sz="1400" dirty="0">
                        <a:solidFill>
                          <a:schemeClr val="tx1">
                            <a:lumMod val="65000"/>
                            <a:lumOff val="35000"/>
                          </a:schemeClr>
                        </a:solidFill>
                      </a:endParaRPr>
                    </a:p>
                  </a:txBody>
                  <a:tcPr/>
                </a:tc>
                <a:tc>
                  <a:txBody>
                    <a:bodyPr/>
                    <a:lstStyle/>
                    <a:p>
                      <a:r>
                        <a:rPr lang="en-GB" sz="1400" dirty="0">
                          <a:solidFill>
                            <a:schemeClr val="tx1">
                              <a:lumMod val="65000"/>
                              <a:lumOff val="35000"/>
                            </a:schemeClr>
                          </a:solidFill>
                        </a:rPr>
                        <a:t>8</a:t>
                      </a:r>
                      <a:endParaRPr lang="pl-PL" sz="1400" dirty="0">
                        <a:solidFill>
                          <a:schemeClr val="tx1">
                            <a:lumMod val="65000"/>
                            <a:lumOff val="35000"/>
                          </a:schemeClr>
                        </a:solidFill>
                      </a:endParaRPr>
                    </a:p>
                  </a:txBody>
                  <a:tcPr/>
                </a:tc>
                <a:tc>
                  <a:txBody>
                    <a:bodyPr/>
                    <a:lstStyle/>
                    <a:p>
                      <a:endParaRPr lang="pl-PL" sz="1400"/>
                    </a:p>
                  </a:txBody>
                  <a:tcPr/>
                </a:tc>
                <a:extLst>
                  <a:ext uri="{0D108BD9-81ED-4DB2-BD59-A6C34878D82A}">
                    <a16:rowId xmlns:a16="http://schemas.microsoft.com/office/drawing/2014/main" val="3195127850"/>
                  </a:ext>
                </a:extLst>
              </a:tr>
              <a:tr h="515909">
                <a:tc>
                  <a:txBody>
                    <a:bodyPr/>
                    <a:lstStyle/>
                    <a:p>
                      <a:r>
                        <a:rPr lang="pl-PL" sz="1400" b="1" dirty="0">
                          <a:solidFill>
                            <a:schemeClr val="accent2"/>
                          </a:solidFill>
                        </a:rPr>
                        <a:t>X-Large</a:t>
                      </a:r>
                    </a:p>
                  </a:txBody>
                  <a:tcPr/>
                </a:tc>
                <a:tc>
                  <a:txBody>
                    <a:bodyPr/>
                    <a:lstStyle/>
                    <a:p>
                      <a:r>
                        <a:rPr lang="en-GB" sz="1400" b="1" dirty="0">
                          <a:solidFill>
                            <a:schemeClr val="tx1">
                              <a:lumMod val="65000"/>
                              <a:lumOff val="35000"/>
                            </a:schemeClr>
                          </a:solidFill>
                        </a:rPr>
                        <a:t>16</a:t>
                      </a:r>
                      <a:endParaRPr lang="pl-PL" sz="1400" b="1" dirty="0">
                        <a:solidFill>
                          <a:schemeClr val="tx1">
                            <a:lumMod val="65000"/>
                            <a:lumOff val="35000"/>
                          </a:schemeClr>
                        </a:solidFill>
                      </a:endParaRPr>
                    </a:p>
                  </a:txBody>
                  <a:tcPr/>
                </a:tc>
                <a:tc>
                  <a:txBody>
                    <a:bodyPr/>
                    <a:lstStyle/>
                    <a:p>
                      <a:r>
                        <a:rPr lang="en-GB" sz="1400" b="1" dirty="0">
                          <a:solidFill>
                            <a:schemeClr val="tx1">
                              <a:lumMod val="65000"/>
                              <a:lumOff val="35000"/>
                            </a:schemeClr>
                          </a:solidFill>
                        </a:rPr>
                        <a:t>16</a:t>
                      </a:r>
                      <a:endParaRPr lang="pl-PL" sz="1400" b="1" dirty="0">
                        <a:solidFill>
                          <a:schemeClr val="tx1">
                            <a:lumMod val="65000"/>
                            <a:lumOff val="35000"/>
                          </a:schemeClr>
                        </a:solidFill>
                      </a:endParaRPr>
                    </a:p>
                  </a:txBody>
                  <a:tcPr/>
                </a:tc>
                <a:tc>
                  <a:txBody>
                    <a:bodyPr/>
                    <a:lstStyle/>
                    <a:p>
                      <a:r>
                        <a:rPr lang="en-US" sz="1400" b="1" dirty="0">
                          <a:solidFill>
                            <a:schemeClr val="tx1">
                              <a:lumMod val="65000"/>
                              <a:lumOff val="35000"/>
                            </a:schemeClr>
                          </a:solidFill>
                        </a:rPr>
                        <a:t>Default size for warehouses created in the UI.</a:t>
                      </a:r>
                      <a:endParaRPr lang="pl-PL" sz="1400" b="1" dirty="0">
                        <a:solidFill>
                          <a:schemeClr val="tx1">
                            <a:lumMod val="65000"/>
                            <a:lumOff val="35000"/>
                          </a:schemeClr>
                        </a:solidFill>
                      </a:endParaRPr>
                    </a:p>
                  </a:txBody>
                  <a:tcPr/>
                </a:tc>
                <a:extLst>
                  <a:ext uri="{0D108BD9-81ED-4DB2-BD59-A6C34878D82A}">
                    <a16:rowId xmlns:a16="http://schemas.microsoft.com/office/drawing/2014/main" val="1903534987"/>
                  </a:ext>
                </a:extLst>
              </a:tr>
              <a:tr h="298684">
                <a:tc>
                  <a:txBody>
                    <a:bodyPr/>
                    <a:lstStyle/>
                    <a:p>
                      <a:r>
                        <a:rPr lang="pl-PL" sz="1400" b="1" dirty="0">
                          <a:solidFill>
                            <a:schemeClr val="accent2"/>
                          </a:solidFill>
                        </a:rPr>
                        <a:t>2X-Large</a:t>
                      </a:r>
                    </a:p>
                  </a:txBody>
                  <a:tcPr/>
                </a:tc>
                <a:tc>
                  <a:txBody>
                    <a:bodyPr/>
                    <a:lstStyle/>
                    <a:p>
                      <a:r>
                        <a:rPr lang="en-GB" sz="1400" dirty="0">
                          <a:solidFill>
                            <a:schemeClr val="tx1">
                              <a:lumMod val="65000"/>
                              <a:lumOff val="35000"/>
                            </a:schemeClr>
                          </a:solidFill>
                        </a:rPr>
                        <a:t>32</a:t>
                      </a:r>
                      <a:endParaRPr lang="pl-PL" sz="1400" dirty="0">
                        <a:solidFill>
                          <a:schemeClr val="tx1">
                            <a:lumMod val="65000"/>
                            <a:lumOff val="35000"/>
                          </a:schemeClr>
                        </a:solidFill>
                      </a:endParaRPr>
                    </a:p>
                  </a:txBody>
                  <a:tcPr/>
                </a:tc>
                <a:tc>
                  <a:txBody>
                    <a:bodyPr/>
                    <a:lstStyle/>
                    <a:p>
                      <a:r>
                        <a:rPr lang="en-GB" sz="1400" dirty="0">
                          <a:solidFill>
                            <a:schemeClr val="tx1">
                              <a:lumMod val="65000"/>
                              <a:lumOff val="35000"/>
                            </a:schemeClr>
                          </a:solidFill>
                        </a:rPr>
                        <a:t>32</a:t>
                      </a:r>
                      <a:endParaRPr lang="pl-PL" sz="1400" dirty="0">
                        <a:solidFill>
                          <a:schemeClr val="tx1">
                            <a:lumMod val="65000"/>
                            <a:lumOff val="35000"/>
                          </a:schemeClr>
                        </a:solidFill>
                      </a:endParaRPr>
                    </a:p>
                  </a:txBody>
                  <a:tcPr/>
                </a:tc>
                <a:tc>
                  <a:txBody>
                    <a:bodyPr/>
                    <a:lstStyle/>
                    <a:p>
                      <a:endParaRPr lang="pl-PL" sz="1400" dirty="0"/>
                    </a:p>
                  </a:txBody>
                  <a:tcPr/>
                </a:tc>
                <a:extLst>
                  <a:ext uri="{0D108BD9-81ED-4DB2-BD59-A6C34878D82A}">
                    <a16:rowId xmlns:a16="http://schemas.microsoft.com/office/drawing/2014/main" val="319031934"/>
                  </a:ext>
                </a:extLst>
              </a:tr>
              <a:tr h="298684">
                <a:tc>
                  <a:txBody>
                    <a:bodyPr/>
                    <a:lstStyle/>
                    <a:p>
                      <a:r>
                        <a:rPr lang="en-GB" sz="1400" b="1" dirty="0">
                          <a:solidFill>
                            <a:schemeClr val="accent2"/>
                          </a:solidFill>
                        </a:rPr>
                        <a:t>3X-Large</a:t>
                      </a:r>
                      <a:endParaRPr lang="pl-PL" sz="1400" b="1" dirty="0">
                        <a:solidFill>
                          <a:schemeClr val="accent2"/>
                        </a:solidFill>
                      </a:endParaRPr>
                    </a:p>
                  </a:txBody>
                  <a:tcPr/>
                </a:tc>
                <a:tc>
                  <a:txBody>
                    <a:bodyPr/>
                    <a:lstStyle/>
                    <a:p>
                      <a:r>
                        <a:rPr lang="en-GB" sz="1400" dirty="0">
                          <a:solidFill>
                            <a:schemeClr val="tx1">
                              <a:lumMod val="65000"/>
                              <a:lumOff val="35000"/>
                            </a:schemeClr>
                          </a:solidFill>
                        </a:rPr>
                        <a:t>64</a:t>
                      </a:r>
                      <a:endParaRPr lang="pl-PL" sz="1400" dirty="0">
                        <a:solidFill>
                          <a:schemeClr val="tx1">
                            <a:lumMod val="65000"/>
                            <a:lumOff val="35000"/>
                          </a:schemeClr>
                        </a:solidFill>
                      </a:endParaRPr>
                    </a:p>
                  </a:txBody>
                  <a:tcPr/>
                </a:tc>
                <a:tc>
                  <a:txBody>
                    <a:bodyPr/>
                    <a:lstStyle/>
                    <a:p>
                      <a:r>
                        <a:rPr lang="en-GB" sz="1400" dirty="0">
                          <a:solidFill>
                            <a:schemeClr val="tx1">
                              <a:lumMod val="65000"/>
                              <a:lumOff val="35000"/>
                            </a:schemeClr>
                          </a:solidFill>
                        </a:rPr>
                        <a:t>64</a:t>
                      </a:r>
                      <a:endParaRPr lang="pl-PL" sz="1400" dirty="0">
                        <a:solidFill>
                          <a:schemeClr val="tx1">
                            <a:lumMod val="65000"/>
                            <a:lumOff val="35000"/>
                          </a:schemeClr>
                        </a:solidFill>
                      </a:endParaRPr>
                    </a:p>
                  </a:txBody>
                  <a:tcPr/>
                </a:tc>
                <a:tc>
                  <a:txBody>
                    <a:bodyPr/>
                    <a:lstStyle/>
                    <a:p>
                      <a:endParaRPr lang="pl-PL" sz="1400" dirty="0"/>
                    </a:p>
                  </a:txBody>
                  <a:tcPr/>
                </a:tc>
                <a:extLst>
                  <a:ext uri="{0D108BD9-81ED-4DB2-BD59-A6C34878D82A}">
                    <a16:rowId xmlns:a16="http://schemas.microsoft.com/office/drawing/2014/main" val="3633442184"/>
                  </a:ext>
                </a:extLst>
              </a:tr>
              <a:tr h="298684">
                <a:tc>
                  <a:txBody>
                    <a:bodyPr/>
                    <a:lstStyle/>
                    <a:p>
                      <a:r>
                        <a:rPr lang="pl-PL" sz="1400" b="1" dirty="0">
                          <a:solidFill>
                            <a:schemeClr val="accent2"/>
                          </a:solidFill>
                        </a:rPr>
                        <a:t>4X-Large</a:t>
                      </a:r>
                    </a:p>
                  </a:txBody>
                  <a:tcPr/>
                </a:tc>
                <a:tc>
                  <a:txBody>
                    <a:bodyPr/>
                    <a:lstStyle/>
                    <a:p>
                      <a:r>
                        <a:rPr lang="en-GB" sz="1400" dirty="0">
                          <a:solidFill>
                            <a:schemeClr val="tx1">
                              <a:lumMod val="65000"/>
                              <a:lumOff val="35000"/>
                            </a:schemeClr>
                          </a:solidFill>
                        </a:rPr>
                        <a:t>128</a:t>
                      </a:r>
                      <a:endParaRPr lang="pl-PL" sz="1400" dirty="0">
                        <a:solidFill>
                          <a:schemeClr val="tx1">
                            <a:lumMod val="65000"/>
                            <a:lumOff val="35000"/>
                          </a:schemeClr>
                        </a:solidFill>
                      </a:endParaRPr>
                    </a:p>
                  </a:txBody>
                  <a:tcPr/>
                </a:tc>
                <a:tc>
                  <a:txBody>
                    <a:bodyPr/>
                    <a:lstStyle/>
                    <a:p>
                      <a:r>
                        <a:rPr lang="en-GB" sz="1400" dirty="0">
                          <a:solidFill>
                            <a:schemeClr val="tx1">
                              <a:lumMod val="65000"/>
                              <a:lumOff val="35000"/>
                            </a:schemeClr>
                          </a:solidFill>
                        </a:rPr>
                        <a:t>128</a:t>
                      </a:r>
                      <a:endParaRPr lang="pl-PL" sz="1400" dirty="0">
                        <a:solidFill>
                          <a:schemeClr val="tx1">
                            <a:lumMod val="65000"/>
                            <a:lumOff val="35000"/>
                          </a:schemeClr>
                        </a:solidFill>
                      </a:endParaRPr>
                    </a:p>
                  </a:txBody>
                  <a:tcPr/>
                </a:tc>
                <a:tc>
                  <a:txBody>
                    <a:bodyPr/>
                    <a:lstStyle/>
                    <a:p>
                      <a:endParaRPr lang="pl-PL" sz="1400" dirty="0"/>
                    </a:p>
                  </a:txBody>
                  <a:tcPr/>
                </a:tc>
                <a:extLst>
                  <a:ext uri="{0D108BD9-81ED-4DB2-BD59-A6C34878D82A}">
                    <a16:rowId xmlns:a16="http://schemas.microsoft.com/office/drawing/2014/main" val="3260121216"/>
                  </a:ext>
                </a:extLst>
              </a:tr>
            </a:tbl>
          </a:graphicData>
        </a:graphic>
      </p:graphicFrame>
      <p:sp>
        <p:nvSpPr>
          <p:cNvPr id="7" name="Prostokąt 2">
            <a:extLst>
              <a:ext uri="{FF2B5EF4-FFF2-40B4-BE49-F238E27FC236}">
                <a16:creationId xmlns:a16="http://schemas.microsoft.com/office/drawing/2014/main" id="{A56026B4-9F7E-4523-A724-D6EF496C4996}"/>
              </a:ext>
            </a:extLst>
          </p:cNvPr>
          <p:cNvSpPr/>
          <p:nvPr/>
        </p:nvSpPr>
        <p:spPr>
          <a:xfrm>
            <a:off x="1039777" y="2886805"/>
            <a:ext cx="3170273" cy="707886"/>
          </a:xfrm>
          <a:prstGeom prst="rect">
            <a:avLst/>
          </a:prstGeom>
        </p:spPr>
        <p:txBody>
          <a:bodyPr wrap="square">
            <a:spAutoFit/>
          </a:bodyPr>
          <a:lstStyle/>
          <a:p>
            <a:pPr marL="285750" indent="-285750">
              <a:buFont typeface="Arial" panose="020B0604020202020204" pitchFamily="34" charset="0"/>
              <a:buChar char="•"/>
            </a:pPr>
            <a:r>
              <a:rPr lang="en-GB" sz="2000" b="1" dirty="0">
                <a:solidFill>
                  <a:schemeClr val="tx1">
                    <a:lumMod val="65000"/>
                    <a:lumOff val="35000"/>
                  </a:schemeClr>
                </a:solidFill>
              </a:rPr>
              <a:t> Scale up</a:t>
            </a:r>
          </a:p>
          <a:p>
            <a:pPr marL="742950" lvl="1" indent="-285750">
              <a:buFont typeface="Arial" panose="020B0604020202020204" pitchFamily="34" charset="0"/>
              <a:buChar char="•"/>
            </a:pPr>
            <a:r>
              <a:rPr lang="en-GB" sz="2000" b="1" dirty="0">
                <a:solidFill>
                  <a:schemeClr val="tx1">
                    <a:lumMod val="65000"/>
                    <a:lumOff val="35000"/>
                  </a:schemeClr>
                </a:solidFill>
              </a:rPr>
              <a:t>T-Shirt Sizing</a:t>
            </a:r>
          </a:p>
        </p:txBody>
      </p:sp>
      <p:sp>
        <p:nvSpPr>
          <p:cNvPr id="8" name="Prostokąt 7">
            <a:extLst>
              <a:ext uri="{FF2B5EF4-FFF2-40B4-BE49-F238E27FC236}">
                <a16:creationId xmlns:a16="http://schemas.microsoft.com/office/drawing/2014/main" id="{18726896-030F-419C-B3DB-85987B142F57}"/>
              </a:ext>
            </a:extLst>
          </p:cNvPr>
          <p:cNvSpPr/>
          <p:nvPr/>
        </p:nvSpPr>
        <p:spPr>
          <a:xfrm>
            <a:off x="1075262" y="3594691"/>
            <a:ext cx="4091489" cy="707886"/>
          </a:xfrm>
          <a:prstGeom prst="rect">
            <a:avLst/>
          </a:prstGeom>
        </p:spPr>
        <p:txBody>
          <a:bodyPr wrap="square">
            <a:spAutoFit/>
          </a:bodyPr>
          <a:lstStyle/>
          <a:p>
            <a:pPr marL="285750" indent="-285750">
              <a:buFont typeface="Arial" panose="020B0604020202020204" pitchFamily="34" charset="0"/>
              <a:buChar char="•"/>
            </a:pPr>
            <a:r>
              <a:rPr lang="en-GB" sz="2000" b="1" dirty="0">
                <a:solidFill>
                  <a:schemeClr val="tx1">
                    <a:lumMod val="65000"/>
                    <a:lumOff val="35000"/>
                  </a:schemeClr>
                </a:solidFill>
              </a:rPr>
              <a:t> Scale out (x10)</a:t>
            </a:r>
          </a:p>
          <a:p>
            <a:pPr marL="742950" lvl="1" indent="-285750">
              <a:buFont typeface="Arial" panose="020B0604020202020204" pitchFamily="34" charset="0"/>
              <a:buChar char="•"/>
            </a:pPr>
            <a:r>
              <a:rPr lang="en-GB" sz="2000" b="1" dirty="0">
                <a:solidFill>
                  <a:schemeClr val="tx1">
                    <a:lumMod val="65000"/>
                    <a:lumOff val="35000"/>
                  </a:schemeClr>
                </a:solidFill>
              </a:rPr>
              <a:t> Autoscaling</a:t>
            </a:r>
          </a:p>
        </p:txBody>
      </p:sp>
      <p:sp>
        <p:nvSpPr>
          <p:cNvPr id="9" name="Text Placeholder 1">
            <a:extLst>
              <a:ext uri="{FF2B5EF4-FFF2-40B4-BE49-F238E27FC236}">
                <a16:creationId xmlns:a16="http://schemas.microsoft.com/office/drawing/2014/main" id="{C2DFB9EE-1558-4187-94FE-B6C85FB7655C}"/>
              </a:ext>
            </a:extLst>
          </p:cNvPr>
          <p:cNvSpPr>
            <a:spLocks noGrp="1"/>
          </p:cNvSpPr>
          <p:nvPr>
            <p:ph type="body" sz="quarter" idx="13"/>
          </p:nvPr>
        </p:nvSpPr>
        <p:spPr>
          <a:xfrm>
            <a:off x="792163" y="857250"/>
            <a:ext cx="9675812" cy="957263"/>
          </a:xfrm>
        </p:spPr>
        <p:txBody>
          <a:bodyPr/>
          <a:lstStyle/>
          <a:p>
            <a:r>
              <a:rPr lang="en-GB" b="1" dirty="0">
                <a:solidFill>
                  <a:srgbClr val="FF7100"/>
                </a:solidFill>
              </a:rPr>
              <a:t>Snowflake Architecture -Compute</a:t>
            </a:r>
            <a:endParaRPr lang="pl-PL" dirty="0"/>
          </a:p>
          <a:p>
            <a:endParaRPr lang="pl-PL" dirty="0"/>
          </a:p>
        </p:txBody>
      </p:sp>
    </p:spTree>
    <p:extLst>
      <p:ext uri="{BB962C8B-B14F-4D97-AF65-F5344CB8AC3E}">
        <p14:creationId xmlns:p14="http://schemas.microsoft.com/office/powerpoint/2010/main" val="2048454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D8D3D3-A0A1-4C79-BD11-237A79AA9069}"/>
              </a:ext>
            </a:extLst>
          </p:cNvPr>
          <p:cNvSpPr/>
          <p:nvPr/>
        </p:nvSpPr>
        <p:spPr>
          <a:xfrm>
            <a:off x="962024" y="2162860"/>
            <a:ext cx="9782176" cy="369332"/>
          </a:xfrm>
          <a:prstGeom prst="rect">
            <a:avLst/>
          </a:prstGeom>
        </p:spPr>
        <p:txBody>
          <a:bodyPr wrap="square">
            <a:spAutoFit/>
          </a:bodyPr>
          <a:lstStyle/>
          <a:p>
            <a:r>
              <a:rPr lang="en-US" dirty="0">
                <a:solidFill>
                  <a:schemeClr val="tx1">
                    <a:lumMod val="65000"/>
                    <a:lumOff val="35000"/>
                  </a:schemeClr>
                </a:solidFill>
              </a:rPr>
              <a:t>The cloud services layer is a collection of services that coordinate activities across Snowflake .</a:t>
            </a:r>
            <a:endParaRPr lang="pl-PL" dirty="0">
              <a:solidFill>
                <a:schemeClr val="tx1">
                  <a:lumMod val="65000"/>
                  <a:lumOff val="35000"/>
                </a:schemeClr>
              </a:solidFill>
            </a:endParaRPr>
          </a:p>
        </p:txBody>
      </p:sp>
      <p:pic>
        <p:nvPicPr>
          <p:cNvPr id="7" name="Picture 6">
            <a:extLst>
              <a:ext uri="{FF2B5EF4-FFF2-40B4-BE49-F238E27FC236}">
                <a16:creationId xmlns:a16="http://schemas.microsoft.com/office/drawing/2014/main" id="{1B98A714-ACCD-4072-91AF-537473EC4F35}"/>
              </a:ext>
            </a:extLst>
          </p:cNvPr>
          <p:cNvPicPr>
            <a:picLocks noChangeAspect="1"/>
          </p:cNvPicPr>
          <p:nvPr/>
        </p:nvPicPr>
        <p:blipFill>
          <a:blip r:embed="rId3"/>
          <a:stretch>
            <a:fillRect/>
          </a:stretch>
        </p:blipFill>
        <p:spPr>
          <a:xfrm>
            <a:off x="2976562" y="2786062"/>
            <a:ext cx="8335315" cy="2024063"/>
          </a:xfrm>
          <a:prstGeom prst="rect">
            <a:avLst/>
          </a:prstGeom>
        </p:spPr>
      </p:pic>
      <p:sp>
        <p:nvSpPr>
          <p:cNvPr id="8" name="Text Placeholder 1">
            <a:extLst>
              <a:ext uri="{FF2B5EF4-FFF2-40B4-BE49-F238E27FC236}">
                <a16:creationId xmlns:a16="http://schemas.microsoft.com/office/drawing/2014/main" id="{23612DAA-6CB0-43A9-A59C-8B8CCA4E03C0}"/>
              </a:ext>
            </a:extLst>
          </p:cNvPr>
          <p:cNvSpPr>
            <a:spLocks noGrp="1"/>
          </p:cNvSpPr>
          <p:nvPr>
            <p:ph type="body" sz="quarter" idx="13"/>
          </p:nvPr>
        </p:nvSpPr>
        <p:spPr>
          <a:xfrm>
            <a:off x="792163" y="857250"/>
            <a:ext cx="10590212" cy="957263"/>
          </a:xfrm>
        </p:spPr>
        <p:txBody>
          <a:bodyPr/>
          <a:lstStyle/>
          <a:p>
            <a:r>
              <a:rPr lang="en-GB" b="1" dirty="0">
                <a:solidFill>
                  <a:srgbClr val="FF7100"/>
                </a:solidFill>
              </a:rPr>
              <a:t>Snowflake Architecture – Cloud Services</a:t>
            </a:r>
            <a:endParaRPr lang="pl-PL" dirty="0"/>
          </a:p>
          <a:p>
            <a:endParaRPr lang="pl-PL" dirty="0"/>
          </a:p>
        </p:txBody>
      </p:sp>
    </p:spTree>
    <p:extLst>
      <p:ext uri="{BB962C8B-B14F-4D97-AF65-F5344CB8AC3E}">
        <p14:creationId xmlns:p14="http://schemas.microsoft.com/office/powerpoint/2010/main" val="538501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D0475E-E129-45E5-B2E4-9D0AA5844DA1}"/>
              </a:ext>
            </a:extLst>
          </p:cNvPr>
          <p:cNvSpPr>
            <a:spLocks noGrp="1"/>
          </p:cNvSpPr>
          <p:nvPr>
            <p:ph type="body" sz="quarter" idx="13"/>
          </p:nvPr>
        </p:nvSpPr>
        <p:spPr>
          <a:xfrm>
            <a:off x="792127" y="857465"/>
            <a:ext cx="6808299" cy="957299"/>
          </a:xfrm>
        </p:spPr>
        <p:txBody>
          <a:bodyPr/>
          <a:lstStyle/>
          <a:p>
            <a:r>
              <a:rPr lang="en-GB" b="1" dirty="0">
                <a:solidFill>
                  <a:srgbClr val="FF7100"/>
                </a:solidFill>
              </a:rPr>
              <a:t>Snowflake - Features </a:t>
            </a:r>
            <a:endParaRPr lang="pl-PL" dirty="0"/>
          </a:p>
        </p:txBody>
      </p:sp>
      <p:sp>
        <p:nvSpPr>
          <p:cNvPr id="6" name="Rectangle 4">
            <a:extLst>
              <a:ext uri="{FF2B5EF4-FFF2-40B4-BE49-F238E27FC236}">
                <a16:creationId xmlns:a16="http://schemas.microsoft.com/office/drawing/2014/main" id="{AB469123-4BBE-4F24-BAAD-5247CA38E717}"/>
              </a:ext>
            </a:extLst>
          </p:cNvPr>
          <p:cNvSpPr/>
          <p:nvPr/>
        </p:nvSpPr>
        <p:spPr>
          <a:xfrm>
            <a:off x="1129693" y="1437259"/>
            <a:ext cx="6808299" cy="5016758"/>
          </a:xfrm>
          <a:prstGeom prst="rect">
            <a:avLst/>
          </a:prstGeom>
        </p:spPr>
        <p:txBody>
          <a:bodyPr wrap="square">
            <a:spAutoFit/>
          </a:bodyPr>
          <a:lstStyle/>
          <a:p>
            <a:pPr>
              <a:buFont typeface="Wingdings" panose="05000000000000000000" pitchFamily="2" charset="2"/>
              <a:buChar char="§"/>
            </a:pPr>
            <a:r>
              <a:rPr lang="en-GB" sz="3200" b="1" dirty="0">
                <a:solidFill>
                  <a:schemeClr val="tx1">
                    <a:lumMod val="65000"/>
                    <a:lumOff val="35000"/>
                  </a:schemeClr>
                </a:solidFill>
              </a:rPr>
              <a:t>  </a:t>
            </a:r>
            <a:r>
              <a:rPr lang="en-GB" sz="2400" b="1" dirty="0">
                <a:solidFill>
                  <a:schemeClr val="tx1">
                    <a:lumMod val="65000"/>
                    <a:lumOff val="35000"/>
                  </a:schemeClr>
                </a:solidFill>
              </a:rPr>
              <a:t>Pay as you use </a:t>
            </a:r>
          </a:p>
          <a:p>
            <a:pPr indent="-342900">
              <a:buFont typeface="Wingdings" panose="05000000000000000000" pitchFamily="2" charset="2"/>
              <a:buChar char="§"/>
            </a:pPr>
            <a:r>
              <a:rPr lang="en-US" sz="2400" b="1" dirty="0">
                <a:solidFill>
                  <a:srgbClr val="FF5F00"/>
                </a:solidFill>
                <a:sym typeface="Arial"/>
              </a:rPr>
              <a:t>Azure/AWS/GCP (hosting environment)</a:t>
            </a:r>
          </a:p>
          <a:p>
            <a:pPr indent="-342900">
              <a:buFont typeface="Wingdings" panose="05000000000000000000" pitchFamily="2" charset="2"/>
              <a:buChar char="§"/>
            </a:pPr>
            <a:r>
              <a:rPr lang="en-US" sz="2400" b="1" dirty="0">
                <a:solidFill>
                  <a:schemeClr val="tx1">
                    <a:lumMod val="65000"/>
                    <a:lumOff val="35000"/>
                  </a:schemeClr>
                </a:solidFill>
                <a:sym typeface="Arial"/>
              </a:rPr>
              <a:t>Azure</a:t>
            </a:r>
            <a:r>
              <a:rPr lang="en-US" sz="2400" b="1" dirty="0">
                <a:solidFill>
                  <a:srgbClr val="FF5F00"/>
                </a:solidFill>
                <a:sym typeface="Arial"/>
              </a:rPr>
              <a:t>/AWS </a:t>
            </a:r>
            <a:r>
              <a:rPr lang="en-US" sz="2400" b="1" dirty="0">
                <a:solidFill>
                  <a:schemeClr val="tx1">
                    <a:lumMod val="65000"/>
                    <a:lumOff val="35000"/>
                  </a:schemeClr>
                </a:solidFill>
                <a:sym typeface="Arial"/>
              </a:rPr>
              <a:t>integration</a:t>
            </a:r>
            <a:r>
              <a:rPr lang="en-GB" sz="2400" b="1" dirty="0">
                <a:solidFill>
                  <a:srgbClr val="FF5F00"/>
                </a:solidFill>
                <a:sym typeface="Arial"/>
              </a:rPr>
              <a:t> (stage, </a:t>
            </a:r>
            <a:r>
              <a:rPr lang="en-GB" sz="2400" b="1" dirty="0" err="1">
                <a:solidFill>
                  <a:srgbClr val="FF5F00"/>
                </a:solidFill>
                <a:sym typeface="Arial"/>
              </a:rPr>
              <a:t>snowpipe</a:t>
            </a:r>
            <a:r>
              <a:rPr lang="en-GB" sz="2400" b="1" dirty="0">
                <a:solidFill>
                  <a:srgbClr val="FF5F00"/>
                </a:solidFill>
                <a:sym typeface="Arial"/>
              </a:rPr>
              <a:t>, ..)</a:t>
            </a:r>
          </a:p>
          <a:p>
            <a:pPr indent="-342900">
              <a:buFont typeface="Wingdings" panose="05000000000000000000" pitchFamily="2" charset="2"/>
              <a:buChar char="§"/>
            </a:pPr>
            <a:r>
              <a:rPr lang="en-GB" sz="2400" b="1" dirty="0">
                <a:solidFill>
                  <a:srgbClr val="FF5F00"/>
                </a:solidFill>
                <a:sym typeface="Arial"/>
              </a:rPr>
              <a:t>ODBC/JDBC support</a:t>
            </a:r>
          </a:p>
          <a:p>
            <a:pPr indent="-342900">
              <a:buFont typeface="Wingdings" panose="05000000000000000000" pitchFamily="2" charset="2"/>
              <a:buChar char="§"/>
            </a:pPr>
            <a:r>
              <a:rPr lang="en-GB" sz="2400" b="1" dirty="0">
                <a:solidFill>
                  <a:srgbClr val="FF5F00"/>
                </a:solidFill>
                <a:sym typeface="Arial"/>
              </a:rPr>
              <a:t>Scale up/out (online)</a:t>
            </a:r>
          </a:p>
          <a:p>
            <a:pPr indent="-342900">
              <a:buFont typeface="Wingdings" panose="05000000000000000000" pitchFamily="2" charset="2"/>
              <a:buChar char="§"/>
            </a:pPr>
            <a:r>
              <a:rPr lang="en-GB" sz="2400" b="1" dirty="0">
                <a:solidFill>
                  <a:srgbClr val="FF5F00"/>
                </a:solidFill>
                <a:sym typeface="Arial"/>
              </a:rPr>
              <a:t>Zero Cloning Copy</a:t>
            </a:r>
          </a:p>
          <a:p>
            <a:pPr indent="-342900">
              <a:buFont typeface="Wingdings" panose="05000000000000000000" pitchFamily="2" charset="2"/>
              <a:buChar char="§"/>
            </a:pPr>
            <a:r>
              <a:rPr lang="en-GB" sz="2400" b="1" dirty="0">
                <a:solidFill>
                  <a:srgbClr val="FF5F00"/>
                </a:solidFill>
                <a:sym typeface="Arial"/>
              </a:rPr>
              <a:t>Time Travel</a:t>
            </a:r>
          </a:p>
          <a:p>
            <a:pPr indent="-342900">
              <a:buFont typeface="Wingdings" panose="05000000000000000000" pitchFamily="2" charset="2"/>
              <a:buChar char="§"/>
            </a:pPr>
            <a:r>
              <a:rPr lang="en-GB" sz="2400" b="1" dirty="0">
                <a:solidFill>
                  <a:srgbClr val="FF5F00"/>
                </a:solidFill>
                <a:sym typeface="Arial"/>
              </a:rPr>
              <a:t>Result Caching</a:t>
            </a:r>
          </a:p>
          <a:p>
            <a:pPr indent="-342900">
              <a:buFont typeface="Wingdings" panose="05000000000000000000" pitchFamily="2" charset="2"/>
              <a:buChar char="§"/>
            </a:pPr>
            <a:r>
              <a:rPr lang="en-US" sz="2400" b="1" dirty="0">
                <a:solidFill>
                  <a:schemeClr val="tx1">
                    <a:lumMod val="65000"/>
                    <a:lumOff val="35000"/>
                  </a:schemeClr>
                </a:solidFill>
                <a:sym typeface="Arial"/>
              </a:rPr>
              <a:t>Data sharing</a:t>
            </a:r>
          </a:p>
          <a:p>
            <a:pPr indent="-342900">
              <a:buFont typeface="Wingdings" panose="05000000000000000000" pitchFamily="2" charset="2"/>
              <a:buChar char="§"/>
            </a:pPr>
            <a:r>
              <a:rPr lang="en-US" sz="2400" b="1" dirty="0">
                <a:solidFill>
                  <a:schemeClr val="tx1">
                    <a:lumMod val="65000"/>
                    <a:lumOff val="35000"/>
                  </a:schemeClr>
                </a:solidFill>
                <a:sym typeface="Arial"/>
              </a:rPr>
              <a:t>Security (RBAC, Data encryption)</a:t>
            </a:r>
          </a:p>
          <a:p>
            <a:pPr indent="-342900">
              <a:buFont typeface="Wingdings" panose="05000000000000000000" pitchFamily="2" charset="2"/>
              <a:buChar char="§"/>
            </a:pPr>
            <a:r>
              <a:rPr lang="en-US" sz="2400" b="1" dirty="0">
                <a:solidFill>
                  <a:schemeClr val="tx1">
                    <a:lumMod val="65000"/>
                    <a:lumOff val="35000"/>
                  </a:schemeClr>
                </a:solidFill>
                <a:sym typeface="Arial"/>
              </a:rPr>
              <a:t>Semi-structured data support</a:t>
            </a:r>
          </a:p>
          <a:p>
            <a:pPr indent="-342900">
              <a:buFont typeface="Wingdings" panose="05000000000000000000" pitchFamily="2" charset="2"/>
              <a:buChar char="§"/>
            </a:pPr>
            <a:r>
              <a:rPr lang="en-US" sz="2400" b="1" dirty="0">
                <a:solidFill>
                  <a:schemeClr val="tx1">
                    <a:lumMod val="65000"/>
                    <a:lumOff val="35000"/>
                  </a:schemeClr>
                </a:solidFill>
                <a:sym typeface="Arial"/>
              </a:rPr>
              <a:t>SQL (Merge, Copy Into, Materialized view, SP)</a:t>
            </a:r>
          </a:p>
          <a:p>
            <a:pPr indent="-342900">
              <a:buFont typeface="Wingdings" panose="05000000000000000000" pitchFamily="2" charset="2"/>
              <a:buChar char="§"/>
            </a:pPr>
            <a:r>
              <a:rPr lang="en-US" sz="2400" b="1" dirty="0">
                <a:solidFill>
                  <a:schemeClr val="tx1">
                    <a:lumMod val="65000"/>
                    <a:lumOff val="35000"/>
                  </a:schemeClr>
                </a:solidFill>
                <a:sym typeface="Arial"/>
              </a:rPr>
              <a:t>External Tables </a:t>
            </a:r>
          </a:p>
        </p:txBody>
      </p:sp>
      <p:pic>
        <p:nvPicPr>
          <p:cNvPr id="5" name="Obraz 4">
            <a:extLst>
              <a:ext uri="{FF2B5EF4-FFF2-40B4-BE49-F238E27FC236}">
                <a16:creationId xmlns:a16="http://schemas.microsoft.com/office/drawing/2014/main" id="{ABE7AF1D-CFAA-4B2D-858D-4DBB158088FB}"/>
              </a:ext>
            </a:extLst>
          </p:cNvPr>
          <p:cNvPicPr>
            <a:picLocks noChangeAspect="1"/>
          </p:cNvPicPr>
          <p:nvPr/>
        </p:nvPicPr>
        <p:blipFill>
          <a:blip r:embed="rId3"/>
          <a:stretch>
            <a:fillRect/>
          </a:stretch>
        </p:blipFill>
        <p:spPr>
          <a:xfrm>
            <a:off x="7727185" y="1814764"/>
            <a:ext cx="3834716" cy="3517697"/>
          </a:xfrm>
          <a:prstGeom prst="rect">
            <a:avLst/>
          </a:prstGeom>
        </p:spPr>
      </p:pic>
      <p:sp>
        <p:nvSpPr>
          <p:cNvPr id="12" name="Google Shape;1467;p99">
            <a:extLst>
              <a:ext uri="{FF2B5EF4-FFF2-40B4-BE49-F238E27FC236}">
                <a16:creationId xmlns:a16="http://schemas.microsoft.com/office/drawing/2014/main" id="{2D9C2D6B-3A8F-40EC-A35F-5424661EBA2C}"/>
              </a:ext>
            </a:extLst>
          </p:cNvPr>
          <p:cNvSpPr/>
          <p:nvPr/>
        </p:nvSpPr>
        <p:spPr>
          <a:xfrm>
            <a:off x="8214829" y="5788403"/>
            <a:ext cx="3034808" cy="774539"/>
          </a:xfrm>
          <a:custGeom>
            <a:avLst/>
            <a:gdLst/>
            <a:ahLst/>
            <a:cxnLst/>
            <a:rect l="l" t="t" r="r" b="b"/>
            <a:pathLst>
              <a:path w="10771" h="2451" extrusionOk="0">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29B5E8"/>
          </a:solid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1" b="0" i="0" u="none" strike="noStrike" kern="0" cap="none" spc="0" normalizeH="0" baseline="0" noProof="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2347179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235CD8-B160-4FCB-A274-ACBDDFF6C43D}"/>
              </a:ext>
            </a:extLst>
          </p:cNvPr>
          <p:cNvSpPr>
            <a:spLocks noGrp="1"/>
          </p:cNvSpPr>
          <p:nvPr>
            <p:ph type="body" sz="quarter" idx="13"/>
          </p:nvPr>
        </p:nvSpPr>
        <p:spPr>
          <a:xfrm>
            <a:off x="792127" y="857465"/>
            <a:ext cx="7353390" cy="957299"/>
          </a:xfrm>
        </p:spPr>
        <p:txBody>
          <a:bodyPr/>
          <a:lstStyle/>
          <a:p>
            <a:r>
              <a:rPr lang="en-GB" b="1" dirty="0">
                <a:solidFill>
                  <a:srgbClr val="FF7100"/>
                </a:solidFill>
              </a:rPr>
              <a:t>Snowflake ETL(s) with Azure  </a:t>
            </a:r>
            <a:endParaRPr lang="pl-PL" b="1" dirty="0">
              <a:solidFill>
                <a:srgbClr val="FF7100"/>
              </a:solidFill>
            </a:endParaRPr>
          </a:p>
        </p:txBody>
      </p:sp>
      <p:pic>
        <p:nvPicPr>
          <p:cNvPr id="4" name="Picture 3">
            <a:extLst>
              <a:ext uri="{FF2B5EF4-FFF2-40B4-BE49-F238E27FC236}">
                <a16:creationId xmlns:a16="http://schemas.microsoft.com/office/drawing/2014/main" id="{C4A64FE4-5965-4674-AF45-A45279C74D82}"/>
              </a:ext>
            </a:extLst>
          </p:cNvPr>
          <p:cNvPicPr>
            <a:picLocks noChangeAspect="1"/>
          </p:cNvPicPr>
          <p:nvPr/>
        </p:nvPicPr>
        <p:blipFill>
          <a:blip r:embed="rId2"/>
          <a:stretch>
            <a:fillRect/>
          </a:stretch>
        </p:blipFill>
        <p:spPr>
          <a:xfrm>
            <a:off x="7164398" y="1814764"/>
            <a:ext cx="4235475" cy="4495548"/>
          </a:xfrm>
          <a:prstGeom prst="rect">
            <a:avLst/>
          </a:prstGeom>
        </p:spPr>
      </p:pic>
      <p:sp>
        <p:nvSpPr>
          <p:cNvPr id="5" name="TextBox 4">
            <a:extLst>
              <a:ext uri="{FF2B5EF4-FFF2-40B4-BE49-F238E27FC236}">
                <a16:creationId xmlns:a16="http://schemas.microsoft.com/office/drawing/2014/main" id="{6DF2A303-8308-41FF-9BE9-33D0B2ACF926}"/>
              </a:ext>
            </a:extLst>
          </p:cNvPr>
          <p:cNvSpPr txBox="1"/>
          <p:nvPr/>
        </p:nvSpPr>
        <p:spPr>
          <a:xfrm>
            <a:off x="676275" y="2042270"/>
            <a:ext cx="5010150" cy="369332"/>
          </a:xfrm>
          <a:prstGeom prst="rect">
            <a:avLst/>
          </a:prstGeom>
          <a:noFill/>
        </p:spPr>
        <p:txBody>
          <a:bodyPr wrap="square" rtlCol="0">
            <a:spAutoFit/>
          </a:bodyPr>
          <a:lstStyle/>
          <a:p>
            <a:r>
              <a:rPr lang="pl-PL" b="1" dirty="0">
                <a:solidFill>
                  <a:schemeClr val="tx1">
                    <a:lumMod val="65000"/>
                    <a:lumOff val="35000"/>
                  </a:schemeClr>
                </a:solidFill>
              </a:rPr>
              <a:t>Loading Continuously Using Snowpipe</a:t>
            </a:r>
          </a:p>
        </p:txBody>
      </p:sp>
      <p:sp>
        <p:nvSpPr>
          <p:cNvPr id="8" name="Rectangle 7">
            <a:extLst>
              <a:ext uri="{FF2B5EF4-FFF2-40B4-BE49-F238E27FC236}">
                <a16:creationId xmlns:a16="http://schemas.microsoft.com/office/drawing/2014/main" id="{3C7F0E67-94C8-4648-B0C7-F0CAC47A7C32}"/>
              </a:ext>
            </a:extLst>
          </p:cNvPr>
          <p:cNvSpPr/>
          <p:nvPr/>
        </p:nvSpPr>
        <p:spPr>
          <a:xfrm>
            <a:off x="1085850" y="2639109"/>
            <a:ext cx="6210300" cy="2031325"/>
          </a:xfrm>
          <a:prstGeom prst="rect">
            <a:avLst/>
          </a:prstGeom>
        </p:spPr>
        <p:txBody>
          <a:bodyPr wrap="square">
            <a:spAutoFit/>
          </a:bodyPr>
          <a:lstStyle/>
          <a:p>
            <a:r>
              <a:rPr lang="en-US" b="1" dirty="0" err="1">
                <a:solidFill>
                  <a:schemeClr val="tx1">
                    <a:lumMod val="65000"/>
                    <a:lumOff val="35000"/>
                  </a:schemeClr>
                </a:solidFill>
              </a:rPr>
              <a:t>Snowpipe</a:t>
            </a:r>
            <a:r>
              <a:rPr lang="en-US" dirty="0">
                <a:solidFill>
                  <a:schemeClr val="tx1">
                    <a:lumMod val="65000"/>
                    <a:lumOff val="35000"/>
                  </a:schemeClr>
                </a:solidFill>
              </a:rPr>
              <a:t> is Snowflake’s continuous data ingestion service. </a:t>
            </a:r>
            <a:r>
              <a:rPr lang="en-US" b="1" dirty="0" err="1">
                <a:solidFill>
                  <a:schemeClr val="tx1">
                    <a:lumMod val="65000"/>
                    <a:lumOff val="35000"/>
                  </a:schemeClr>
                </a:solidFill>
              </a:rPr>
              <a:t>Snowpipe</a:t>
            </a:r>
            <a:r>
              <a:rPr lang="en-US" dirty="0">
                <a:solidFill>
                  <a:schemeClr val="tx1">
                    <a:lumMod val="65000"/>
                    <a:lumOff val="35000"/>
                  </a:schemeClr>
                </a:solidFill>
              </a:rPr>
              <a:t> loads data within minutes after files are added to a stage and submitted for ingestion.</a:t>
            </a:r>
          </a:p>
          <a:p>
            <a:endParaRPr lang="en-GB" dirty="0">
              <a:solidFill>
                <a:schemeClr val="tx1">
                  <a:lumMod val="65000"/>
                  <a:lumOff val="35000"/>
                </a:schemeClr>
              </a:solidFill>
            </a:endParaRPr>
          </a:p>
          <a:p>
            <a:r>
              <a:rPr lang="en-GB" b="1" dirty="0">
                <a:solidFill>
                  <a:schemeClr val="tx1">
                    <a:lumMod val="65000"/>
                    <a:lumOff val="35000"/>
                  </a:schemeClr>
                </a:solidFill>
              </a:rPr>
              <a:t>Typical scenario (Loading IoT Data)</a:t>
            </a:r>
          </a:p>
          <a:p>
            <a:pPr marL="285750" indent="-285750">
              <a:buFont typeface="Arial" panose="020B0604020202020204" pitchFamily="34" charset="0"/>
              <a:buChar char="•"/>
            </a:pPr>
            <a:r>
              <a:rPr lang="en-GB" dirty="0" err="1">
                <a:solidFill>
                  <a:schemeClr val="tx1">
                    <a:lumMod val="65000"/>
                    <a:lumOff val="35000"/>
                  </a:schemeClr>
                </a:solidFill>
              </a:rPr>
              <a:t>IoTHub</a:t>
            </a:r>
            <a:r>
              <a:rPr lang="en-GB" dirty="0">
                <a:solidFill>
                  <a:schemeClr val="tx1">
                    <a:lumMod val="65000"/>
                    <a:lumOff val="35000"/>
                  </a:schemeClr>
                </a:solidFill>
              </a:rPr>
              <a:t> -&gt; Azure Blob Storage (Routing) -&gt; Snowflake</a:t>
            </a:r>
          </a:p>
          <a:p>
            <a:pPr marL="285750" indent="-285750">
              <a:buFont typeface="Arial" panose="020B0604020202020204" pitchFamily="34" charset="0"/>
              <a:buChar char="•"/>
            </a:pPr>
            <a:r>
              <a:rPr lang="en-GB" dirty="0">
                <a:solidFill>
                  <a:schemeClr val="tx1">
                    <a:lumMod val="65000"/>
                    <a:lumOff val="35000"/>
                  </a:schemeClr>
                </a:solidFill>
              </a:rPr>
              <a:t>Event Hub -&gt;Azure Blob Storage (Routing) -&gt; Snowflake</a:t>
            </a:r>
            <a:endParaRPr lang="pl-PL" dirty="0">
              <a:solidFill>
                <a:schemeClr val="tx1">
                  <a:lumMod val="65000"/>
                  <a:lumOff val="35000"/>
                </a:schemeClr>
              </a:solidFill>
            </a:endParaRPr>
          </a:p>
        </p:txBody>
      </p:sp>
    </p:spTree>
    <p:extLst>
      <p:ext uri="{BB962C8B-B14F-4D97-AF65-F5344CB8AC3E}">
        <p14:creationId xmlns:p14="http://schemas.microsoft.com/office/powerpoint/2010/main" val="3734917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235CD8-B160-4FCB-A274-ACBDDFF6C43D}"/>
              </a:ext>
            </a:extLst>
          </p:cNvPr>
          <p:cNvSpPr>
            <a:spLocks noGrp="1"/>
          </p:cNvSpPr>
          <p:nvPr>
            <p:ph type="body" sz="quarter" idx="13"/>
          </p:nvPr>
        </p:nvSpPr>
        <p:spPr>
          <a:xfrm>
            <a:off x="792127" y="857465"/>
            <a:ext cx="7353390" cy="957299"/>
          </a:xfrm>
        </p:spPr>
        <p:txBody>
          <a:bodyPr/>
          <a:lstStyle/>
          <a:p>
            <a:r>
              <a:rPr lang="en-GB" b="1" dirty="0">
                <a:solidFill>
                  <a:srgbClr val="FF7100"/>
                </a:solidFill>
              </a:rPr>
              <a:t>Snowflake ETL(s) with Azure  </a:t>
            </a:r>
            <a:endParaRPr lang="pl-PL" b="1" dirty="0">
              <a:solidFill>
                <a:srgbClr val="FF7100"/>
              </a:solidFill>
            </a:endParaRPr>
          </a:p>
        </p:txBody>
      </p:sp>
      <p:pic>
        <p:nvPicPr>
          <p:cNvPr id="3" name="Picture 2">
            <a:extLst>
              <a:ext uri="{FF2B5EF4-FFF2-40B4-BE49-F238E27FC236}">
                <a16:creationId xmlns:a16="http://schemas.microsoft.com/office/drawing/2014/main" id="{8FD8253E-F589-485C-9728-53D4ADD0EC15}"/>
              </a:ext>
            </a:extLst>
          </p:cNvPr>
          <p:cNvPicPr>
            <a:picLocks noChangeAspect="1"/>
          </p:cNvPicPr>
          <p:nvPr/>
        </p:nvPicPr>
        <p:blipFill>
          <a:blip r:embed="rId2"/>
          <a:stretch>
            <a:fillRect/>
          </a:stretch>
        </p:blipFill>
        <p:spPr>
          <a:xfrm>
            <a:off x="7621205" y="1061173"/>
            <a:ext cx="4400002" cy="5796827"/>
          </a:xfrm>
          <a:prstGeom prst="rect">
            <a:avLst/>
          </a:prstGeom>
        </p:spPr>
      </p:pic>
      <p:sp>
        <p:nvSpPr>
          <p:cNvPr id="6" name="Rectangle 5">
            <a:extLst>
              <a:ext uri="{FF2B5EF4-FFF2-40B4-BE49-F238E27FC236}">
                <a16:creationId xmlns:a16="http://schemas.microsoft.com/office/drawing/2014/main" id="{80CE699E-B64A-495E-8B33-2B84C5658E06}"/>
              </a:ext>
            </a:extLst>
          </p:cNvPr>
          <p:cNvSpPr/>
          <p:nvPr/>
        </p:nvSpPr>
        <p:spPr>
          <a:xfrm>
            <a:off x="773944" y="2056672"/>
            <a:ext cx="5607806" cy="369332"/>
          </a:xfrm>
          <a:prstGeom prst="rect">
            <a:avLst/>
          </a:prstGeom>
        </p:spPr>
        <p:txBody>
          <a:bodyPr wrap="square">
            <a:spAutoFit/>
          </a:bodyPr>
          <a:lstStyle/>
          <a:p>
            <a:r>
              <a:rPr lang="pl-PL" b="1" dirty="0">
                <a:solidFill>
                  <a:schemeClr val="tx1">
                    <a:lumMod val="65000"/>
                    <a:lumOff val="35000"/>
                  </a:schemeClr>
                </a:solidFill>
              </a:rPr>
              <a:t>Bulk Loading Using COPY</a:t>
            </a:r>
            <a:r>
              <a:rPr lang="en-GB" b="1" dirty="0">
                <a:solidFill>
                  <a:schemeClr val="tx1">
                    <a:lumMod val="65000"/>
                    <a:lumOff val="35000"/>
                  </a:schemeClr>
                </a:solidFill>
              </a:rPr>
              <a:t> and Azure Data Factory</a:t>
            </a:r>
          </a:p>
        </p:txBody>
      </p:sp>
      <p:sp>
        <p:nvSpPr>
          <p:cNvPr id="8" name="Rectangle 7">
            <a:extLst>
              <a:ext uri="{FF2B5EF4-FFF2-40B4-BE49-F238E27FC236}">
                <a16:creationId xmlns:a16="http://schemas.microsoft.com/office/drawing/2014/main" id="{510BC538-56B8-4684-B20F-DE042AB99A42}"/>
              </a:ext>
            </a:extLst>
          </p:cNvPr>
          <p:cNvSpPr/>
          <p:nvPr/>
        </p:nvSpPr>
        <p:spPr>
          <a:xfrm>
            <a:off x="850045" y="2518337"/>
            <a:ext cx="6600268" cy="369332"/>
          </a:xfrm>
          <a:prstGeom prst="rect">
            <a:avLst/>
          </a:prstGeom>
        </p:spPr>
        <p:txBody>
          <a:bodyPr wrap="none">
            <a:spAutoFit/>
          </a:bodyPr>
          <a:lstStyle/>
          <a:p>
            <a:r>
              <a:rPr lang="pl-PL" dirty="0">
                <a:solidFill>
                  <a:schemeClr val="accent2"/>
                </a:solidFill>
              </a:rPr>
              <a:t>COPY INTO</a:t>
            </a:r>
            <a:r>
              <a:rPr lang="en-GB" dirty="0">
                <a:solidFill>
                  <a:schemeClr val="accent2"/>
                </a:solidFill>
              </a:rPr>
              <a:t> &lt;table&gt; </a:t>
            </a:r>
            <a:r>
              <a:rPr lang="en-GB" dirty="0">
                <a:solidFill>
                  <a:schemeClr val="tx1">
                    <a:lumMod val="65000"/>
                    <a:lumOff val="35000"/>
                  </a:schemeClr>
                </a:solidFill>
              </a:rPr>
              <a:t>- </a:t>
            </a:r>
            <a:r>
              <a:rPr lang="en-US" dirty="0">
                <a:solidFill>
                  <a:schemeClr val="tx1">
                    <a:lumMod val="65000"/>
                    <a:lumOff val="35000"/>
                  </a:schemeClr>
                </a:solidFill>
              </a:rPr>
              <a:t>loads data from staged files to an existing table.</a:t>
            </a:r>
          </a:p>
        </p:txBody>
      </p:sp>
      <p:sp>
        <p:nvSpPr>
          <p:cNvPr id="9" name="TextBox 8">
            <a:extLst>
              <a:ext uri="{FF2B5EF4-FFF2-40B4-BE49-F238E27FC236}">
                <a16:creationId xmlns:a16="http://schemas.microsoft.com/office/drawing/2014/main" id="{674779BE-F2F3-4E5A-9A2B-12FEBD24E1DD}"/>
              </a:ext>
            </a:extLst>
          </p:cNvPr>
          <p:cNvSpPr txBox="1"/>
          <p:nvPr/>
        </p:nvSpPr>
        <p:spPr>
          <a:xfrm>
            <a:off x="1009650" y="3124200"/>
            <a:ext cx="4886325" cy="1754326"/>
          </a:xfrm>
          <a:prstGeom prst="rect">
            <a:avLst/>
          </a:prstGeom>
          <a:noFill/>
        </p:spPr>
        <p:txBody>
          <a:bodyPr wrap="square" rtlCol="0">
            <a:spAutoFit/>
          </a:bodyPr>
          <a:lstStyle/>
          <a:p>
            <a:r>
              <a:rPr lang="en-GB" b="1" dirty="0">
                <a:solidFill>
                  <a:schemeClr val="tx1">
                    <a:lumMod val="65000"/>
                    <a:lumOff val="35000"/>
                  </a:schemeClr>
                </a:solidFill>
              </a:rPr>
              <a:t>Steps:</a:t>
            </a:r>
          </a:p>
          <a:p>
            <a:pPr marL="285750" indent="-285750">
              <a:buFont typeface="Arial" panose="020B0604020202020204" pitchFamily="34" charset="0"/>
              <a:buChar char="•"/>
            </a:pPr>
            <a:r>
              <a:rPr lang="en-GB" b="1" dirty="0">
                <a:solidFill>
                  <a:schemeClr val="tx1">
                    <a:lumMod val="65000"/>
                    <a:lumOff val="35000"/>
                  </a:schemeClr>
                </a:solidFill>
              </a:rPr>
              <a:t>Create Stage</a:t>
            </a:r>
          </a:p>
          <a:p>
            <a:pPr marL="285750" indent="-285750">
              <a:buFont typeface="Arial" panose="020B0604020202020204" pitchFamily="34" charset="0"/>
              <a:buChar char="•"/>
            </a:pPr>
            <a:r>
              <a:rPr lang="en-GB" b="1" dirty="0">
                <a:solidFill>
                  <a:schemeClr val="tx1">
                    <a:lumMod val="65000"/>
                    <a:lumOff val="35000"/>
                  </a:schemeClr>
                </a:solidFill>
              </a:rPr>
              <a:t>Create File Format</a:t>
            </a:r>
          </a:p>
          <a:p>
            <a:pPr marL="285750" indent="-285750">
              <a:buFont typeface="Arial" panose="020B0604020202020204" pitchFamily="34" charset="0"/>
              <a:buChar char="•"/>
            </a:pPr>
            <a:r>
              <a:rPr lang="en-GB" b="1" dirty="0">
                <a:solidFill>
                  <a:schemeClr val="tx1">
                    <a:lumMod val="65000"/>
                    <a:lumOff val="35000"/>
                  </a:schemeClr>
                </a:solidFill>
              </a:rPr>
              <a:t>Create Table</a:t>
            </a:r>
          </a:p>
          <a:p>
            <a:pPr marL="285750" indent="-285750">
              <a:buFont typeface="Arial" panose="020B0604020202020204" pitchFamily="34" charset="0"/>
              <a:buChar char="•"/>
            </a:pPr>
            <a:r>
              <a:rPr lang="en-GB" b="1" dirty="0">
                <a:solidFill>
                  <a:schemeClr val="tx1">
                    <a:lumMod val="65000"/>
                    <a:lumOff val="35000"/>
                  </a:schemeClr>
                </a:solidFill>
              </a:rPr>
              <a:t>Create Storage Procedure (*)</a:t>
            </a:r>
          </a:p>
          <a:p>
            <a:pPr marL="285750" indent="-285750">
              <a:buFont typeface="Arial" panose="020B0604020202020204" pitchFamily="34" charset="0"/>
              <a:buChar char="•"/>
            </a:pPr>
            <a:r>
              <a:rPr lang="en-GB" b="1" dirty="0">
                <a:solidFill>
                  <a:schemeClr val="tx1">
                    <a:lumMod val="65000"/>
                    <a:lumOff val="35000"/>
                  </a:schemeClr>
                </a:solidFill>
              </a:rPr>
              <a:t>Run Store Procedure(*) via ODBC</a:t>
            </a:r>
            <a:endParaRPr lang="pl-PL" b="1" dirty="0">
              <a:solidFill>
                <a:schemeClr val="tx1">
                  <a:lumMod val="65000"/>
                  <a:lumOff val="35000"/>
                </a:schemeClr>
              </a:solidFill>
            </a:endParaRPr>
          </a:p>
        </p:txBody>
      </p:sp>
    </p:spTree>
    <p:extLst>
      <p:ext uri="{BB962C8B-B14F-4D97-AF65-F5344CB8AC3E}">
        <p14:creationId xmlns:p14="http://schemas.microsoft.com/office/powerpoint/2010/main" val="3357332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8129F-88C7-4AFD-B473-255752BD0890}"/>
              </a:ext>
            </a:extLst>
          </p:cNvPr>
          <p:cNvSpPr>
            <a:spLocks noGrp="1"/>
          </p:cNvSpPr>
          <p:nvPr>
            <p:ph type="body" sz="quarter" idx="4294967295"/>
          </p:nvPr>
        </p:nvSpPr>
        <p:spPr>
          <a:xfrm>
            <a:off x="596900" y="298450"/>
            <a:ext cx="4657725" cy="957263"/>
          </a:xfrm>
          <a:prstGeom prst="rect">
            <a:avLst/>
          </a:prstGeom>
        </p:spPr>
        <p:txBody>
          <a:bodyPr/>
          <a:lstStyle/>
          <a:p>
            <a:pPr marL="0" indent="0">
              <a:buNone/>
            </a:pPr>
            <a:r>
              <a:rPr lang="en-GB" sz="3700" b="1" spc="300" dirty="0">
                <a:solidFill>
                  <a:srgbClr val="FF7100"/>
                </a:solidFill>
              </a:rPr>
              <a:t>Agenda</a:t>
            </a:r>
            <a:endParaRPr lang="pl-PL" sz="3700" b="1" spc="300" dirty="0">
              <a:solidFill>
                <a:srgbClr val="FF7100"/>
              </a:solidFill>
            </a:endParaRPr>
          </a:p>
        </p:txBody>
      </p:sp>
      <p:sp>
        <p:nvSpPr>
          <p:cNvPr id="5" name="Rectangle 4">
            <a:extLst>
              <a:ext uri="{FF2B5EF4-FFF2-40B4-BE49-F238E27FC236}">
                <a16:creationId xmlns:a16="http://schemas.microsoft.com/office/drawing/2014/main" id="{3E2D7AD4-30A0-4EF0-A3FF-38878DE1BABB}"/>
              </a:ext>
            </a:extLst>
          </p:cNvPr>
          <p:cNvSpPr/>
          <p:nvPr/>
        </p:nvSpPr>
        <p:spPr>
          <a:xfrm>
            <a:off x="1094740" y="991622"/>
            <a:ext cx="9519920" cy="3785652"/>
          </a:xfrm>
          <a:prstGeom prst="rect">
            <a:avLst/>
          </a:prstGeom>
        </p:spPr>
        <p:txBody>
          <a:bodyPr wrap="square">
            <a:spAutoFit/>
          </a:bodyPr>
          <a:lstStyle/>
          <a:p>
            <a:pPr marL="571500" indent="-571500">
              <a:buFont typeface="Arial" panose="020B0604020202020204" pitchFamily="34" charset="0"/>
              <a:buChar char="•"/>
            </a:pPr>
            <a:r>
              <a:rPr lang="en-GB" sz="4000" b="1" dirty="0">
                <a:solidFill>
                  <a:srgbClr val="FF5F00"/>
                </a:solidFill>
              </a:rPr>
              <a:t>Real challenges</a:t>
            </a:r>
            <a:endParaRPr lang="en-GB" sz="4000" b="1" dirty="0">
              <a:solidFill>
                <a:schemeClr val="tx1">
                  <a:lumMod val="65000"/>
                  <a:lumOff val="35000"/>
                </a:schemeClr>
              </a:solidFill>
            </a:endParaRPr>
          </a:p>
          <a:p>
            <a:pPr marL="457200" indent="-457200">
              <a:buFont typeface="Arial" panose="020B0604020202020204" pitchFamily="34" charset="0"/>
              <a:buChar char="•"/>
            </a:pPr>
            <a:r>
              <a:rPr lang="en-GB" sz="4000" b="1" dirty="0">
                <a:solidFill>
                  <a:schemeClr val="tx1">
                    <a:lumMod val="65000"/>
                    <a:lumOff val="35000"/>
                  </a:schemeClr>
                </a:solidFill>
              </a:rPr>
              <a:t> Azure Data Solutions</a:t>
            </a:r>
          </a:p>
          <a:p>
            <a:pPr marL="457200" indent="-457200">
              <a:buFont typeface="Arial" panose="020B0604020202020204" pitchFamily="34" charset="0"/>
              <a:buChar char="•"/>
            </a:pPr>
            <a:r>
              <a:rPr lang="en-GB" sz="4000" b="1" dirty="0">
                <a:solidFill>
                  <a:schemeClr val="tx1">
                    <a:lumMod val="65000"/>
                    <a:lumOff val="35000"/>
                  </a:schemeClr>
                </a:solidFill>
              </a:rPr>
              <a:t> Modern Data Warehouse (Lakehouse)</a:t>
            </a:r>
          </a:p>
          <a:p>
            <a:pPr marL="457200" indent="-457200">
              <a:buFont typeface="Arial" panose="020B0604020202020204" pitchFamily="34" charset="0"/>
              <a:buChar char="•"/>
            </a:pPr>
            <a:r>
              <a:rPr lang="en-GB" sz="4000" b="1" dirty="0">
                <a:solidFill>
                  <a:schemeClr val="tx1">
                    <a:lumMod val="65000"/>
                    <a:lumOff val="35000"/>
                  </a:schemeClr>
                </a:solidFill>
              </a:rPr>
              <a:t> </a:t>
            </a:r>
            <a:r>
              <a:rPr lang="en-GB" sz="4000" b="1" dirty="0">
                <a:solidFill>
                  <a:srgbClr val="FF5F00"/>
                </a:solidFill>
              </a:rPr>
              <a:t>Snowflake vs Azure Synapse</a:t>
            </a:r>
          </a:p>
          <a:p>
            <a:pPr marL="571500" indent="-571500">
              <a:buFont typeface="Arial" panose="020B0604020202020204" pitchFamily="34" charset="0"/>
              <a:buChar char="•"/>
            </a:pPr>
            <a:r>
              <a:rPr lang="en-GB" sz="4000" b="1" dirty="0">
                <a:solidFill>
                  <a:srgbClr val="FF5F00"/>
                </a:solidFill>
              </a:rPr>
              <a:t>Demo(s)</a:t>
            </a:r>
          </a:p>
          <a:p>
            <a:pPr marL="571500" indent="-571500">
              <a:buFont typeface="Arial" panose="020B0604020202020204" pitchFamily="34" charset="0"/>
              <a:buChar char="•"/>
            </a:pPr>
            <a:r>
              <a:rPr lang="en-GB" sz="4000" b="1" dirty="0">
                <a:solidFill>
                  <a:schemeClr val="tx1">
                    <a:lumMod val="65000"/>
                    <a:lumOff val="35000"/>
                  </a:schemeClr>
                </a:solidFill>
              </a:rPr>
              <a:t>Q&amp;A</a:t>
            </a:r>
          </a:p>
        </p:txBody>
      </p:sp>
    </p:spTree>
    <p:extLst>
      <p:ext uri="{BB962C8B-B14F-4D97-AF65-F5344CB8AC3E}">
        <p14:creationId xmlns:p14="http://schemas.microsoft.com/office/powerpoint/2010/main" val="494625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E38E2F-B73A-461C-A8A1-7FFD311B060E}"/>
              </a:ext>
            </a:extLst>
          </p:cNvPr>
          <p:cNvSpPr>
            <a:spLocks noGrp="1"/>
          </p:cNvSpPr>
          <p:nvPr>
            <p:ph type="body" sz="quarter" idx="13"/>
          </p:nvPr>
        </p:nvSpPr>
        <p:spPr/>
        <p:txBody>
          <a:bodyPr/>
          <a:lstStyle/>
          <a:p>
            <a:endParaRPr lang="pl-PL" dirty="0"/>
          </a:p>
        </p:txBody>
      </p:sp>
      <p:sp>
        <p:nvSpPr>
          <p:cNvPr id="3" name="Rectangle 2">
            <a:extLst>
              <a:ext uri="{FF2B5EF4-FFF2-40B4-BE49-F238E27FC236}">
                <a16:creationId xmlns:a16="http://schemas.microsoft.com/office/drawing/2014/main" id="{2DCA8EAD-9E03-471F-B189-7D7F353AB09D}"/>
              </a:ext>
            </a:extLst>
          </p:cNvPr>
          <p:cNvSpPr/>
          <p:nvPr/>
        </p:nvSpPr>
        <p:spPr>
          <a:xfrm>
            <a:off x="2627294" y="3948132"/>
            <a:ext cx="2317237" cy="707886"/>
          </a:xfrm>
          <a:prstGeom prst="rect">
            <a:avLst/>
          </a:prstGeom>
        </p:spPr>
        <p:txBody>
          <a:bodyPr wrap="none">
            <a:spAutoFit/>
          </a:bodyPr>
          <a:lstStyle/>
          <a:p>
            <a:r>
              <a:rPr lang="en-GB" sz="4000" dirty="0">
                <a:solidFill>
                  <a:schemeClr val="tx1">
                    <a:lumMod val="65000"/>
                    <a:lumOff val="35000"/>
                  </a:schemeClr>
                </a:solidFill>
              </a:rPr>
              <a:t>Snowflake</a:t>
            </a:r>
            <a:endParaRPr lang="pl-PL" sz="4000" dirty="0">
              <a:solidFill>
                <a:schemeClr val="tx1">
                  <a:lumMod val="65000"/>
                  <a:lumOff val="35000"/>
                </a:schemeClr>
              </a:solidFill>
            </a:endParaRPr>
          </a:p>
        </p:txBody>
      </p:sp>
      <p:sp>
        <p:nvSpPr>
          <p:cNvPr id="4" name="TextBox 3">
            <a:extLst>
              <a:ext uri="{FF2B5EF4-FFF2-40B4-BE49-F238E27FC236}">
                <a16:creationId xmlns:a16="http://schemas.microsoft.com/office/drawing/2014/main" id="{01873DBC-AC0C-4505-8587-81F9556D26ED}"/>
              </a:ext>
            </a:extLst>
          </p:cNvPr>
          <p:cNvSpPr txBox="1"/>
          <p:nvPr/>
        </p:nvSpPr>
        <p:spPr>
          <a:xfrm>
            <a:off x="1266496" y="2526204"/>
            <a:ext cx="3292889" cy="1421928"/>
          </a:xfrm>
          <a:prstGeom prst="rect">
            <a:avLst/>
          </a:prstGeom>
          <a:noFill/>
        </p:spPr>
        <p:txBody>
          <a:bodyPr wrap="none" rtlCol="0">
            <a:spAutoFit/>
          </a:bodyPr>
          <a:lstStyle/>
          <a:p>
            <a:pPr>
              <a:lnSpc>
                <a:spcPct val="90000"/>
              </a:lnSpc>
              <a:spcBef>
                <a:spcPts val="1000"/>
              </a:spcBef>
            </a:pPr>
            <a:r>
              <a:rPr lang="en-GB" sz="9600" b="1" spc="-50" dirty="0">
                <a:solidFill>
                  <a:srgbClr val="FF5F00"/>
                </a:solidFill>
                <a:latin typeface="Calibri Light" panose="020F0302020204030204"/>
              </a:rPr>
              <a:t>DEMO</a:t>
            </a:r>
            <a:endParaRPr lang="pl-PL" sz="9600" b="1" spc="-50" dirty="0">
              <a:solidFill>
                <a:srgbClr val="FF5F00"/>
              </a:solidFill>
              <a:latin typeface="Calibri Light" panose="020F0302020204030204"/>
            </a:endParaRPr>
          </a:p>
        </p:txBody>
      </p:sp>
    </p:spTree>
    <p:extLst>
      <p:ext uri="{BB962C8B-B14F-4D97-AF65-F5344CB8AC3E}">
        <p14:creationId xmlns:p14="http://schemas.microsoft.com/office/powerpoint/2010/main" val="3071826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057674-883B-43DC-A42C-66FFD726489A}"/>
              </a:ext>
            </a:extLst>
          </p:cNvPr>
          <p:cNvSpPr>
            <a:spLocks noGrp="1"/>
          </p:cNvSpPr>
          <p:nvPr>
            <p:ph type="body" sz="quarter" idx="13"/>
          </p:nvPr>
        </p:nvSpPr>
        <p:spPr>
          <a:xfrm>
            <a:off x="792127" y="857465"/>
            <a:ext cx="7732748" cy="957299"/>
          </a:xfrm>
        </p:spPr>
        <p:txBody>
          <a:bodyPr/>
          <a:lstStyle/>
          <a:p>
            <a:r>
              <a:rPr lang="en-GB" b="1" dirty="0">
                <a:solidFill>
                  <a:srgbClr val="FF7100"/>
                </a:solidFill>
              </a:rPr>
              <a:t>Synapse vs Snowflake</a:t>
            </a:r>
            <a:endParaRPr lang="pl-PL" dirty="0"/>
          </a:p>
          <a:p>
            <a:endParaRPr lang="pl-PL" dirty="0"/>
          </a:p>
        </p:txBody>
      </p:sp>
      <p:cxnSp>
        <p:nvCxnSpPr>
          <p:cNvPr id="4" name="Straight Connector 3">
            <a:extLst>
              <a:ext uri="{FF2B5EF4-FFF2-40B4-BE49-F238E27FC236}">
                <a16:creationId xmlns:a16="http://schemas.microsoft.com/office/drawing/2014/main" id="{A0B976A9-8A7A-4E55-95E5-BC20C2BAB5E7}"/>
              </a:ext>
            </a:extLst>
          </p:cNvPr>
          <p:cNvCxnSpPr>
            <a:cxnSpLocks/>
          </p:cNvCxnSpPr>
          <p:nvPr/>
        </p:nvCxnSpPr>
        <p:spPr>
          <a:xfrm flipH="1">
            <a:off x="6491287" y="1554718"/>
            <a:ext cx="9525" cy="4807982"/>
          </a:xfrm>
          <a:prstGeom prst="line">
            <a:avLst/>
          </a:prstGeom>
          <a:ln/>
        </p:spPr>
        <p:style>
          <a:lnRef idx="3">
            <a:schemeClr val="accent2"/>
          </a:lnRef>
          <a:fillRef idx="0">
            <a:schemeClr val="accent2"/>
          </a:fillRef>
          <a:effectRef idx="2">
            <a:schemeClr val="accent2"/>
          </a:effectRef>
          <a:fontRef idx="minor">
            <a:schemeClr val="tx1"/>
          </a:fontRef>
        </p:style>
      </p:cxnSp>
      <p:sp>
        <p:nvSpPr>
          <p:cNvPr id="5" name="TextBox 4">
            <a:extLst>
              <a:ext uri="{FF2B5EF4-FFF2-40B4-BE49-F238E27FC236}">
                <a16:creationId xmlns:a16="http://schemas.microsoft.com/office/drawing/2014/main" id="{9FCD6CB4-1A48-4A04-9787-47AFFC92421A}"/>
              </a:ext>
            </a:extLst>
          </p:cNvPr>
          <p:cNvSpPr txBox="1"/>
          <p:nvPr/>
        </p:nvSpPr>
        <p:spPr>
          <a:xfrm>
            <a:off x="2257425" y="1537811"/>
            <a:ext cx="2486002" cy="369332"/>
          </a:xfrm>
          <a:prstGeom prst="rect">
            <a:avLst/>
          </a:prstGeom>
          <a:noFill/>
        </p:spPr>
        <p:txBody>
          <a:bodyPr wrap="none" rtlCol="0">
            <a:spAutoFit/>
          </a:bodyPr>
          <a:lstStyle/>
          <a:p>
            <a:r>
              <a:rPr lang="en-GB" b="1" dirty="0">
                <a:solidFill>
                  <a:schemeClr val="tx1">
                    <a:lumMod val="65000"/>
                    <a:lumOff val="35000"/>
                  </a:schemeClr>
                </a:solidFill>
              </a:rPr>
              <a:t>Azure Synapse Analytics</a:t>
            </a:r>
            <a:endParaRPr lang="pl-PL" b="1" dirty="0">
              <a:solidFill>
                <a:schemeClr val="tx1">
                  <a:lumMod val="65000"/>
                  <a:lumOff val="35000"/>
                </a:schemeClr>
              </a:solidFill>
            </a:endParaRPr>
          </a:p>
        </p:txBody>
      </p:sp>
      <p:cxnSp>
        <p:nvCxnSpPr>
          <p:cNvPr id="6" name="Straight Connector 5">
            <a:extLst>
              <a:ext uri="{FF2B5EF4-FFF2-40B4-BE49-F238E27FC236}">
                <a16:creationId xmlns:a16="http://schemas.microsoft.com/office/drawing/2014/main" id="{83928BAA-F9E1-44B8-8584-C4A364D27224}"/>
              </a:ext>
            </a:extLst>
          </p:cNvPr>
          <p:cNvCxnSpPr>
            <a:cxnSpLocks/>
          </p:cNvCxnSpPr>
          <p:nvPr/>
        </p:nvCxnSpPr>
        <p:spPr>
          <a:xfrm>
            <a:off x="942975" y="2000250"/>
            <a:ext cx="11115675" cy="14036"/>
          </a:xfrm>
          <a:prstGeom prst="line">
            <a:avLst/>
          </a:prstGeom>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8555306-6AAD-4327-A755-2793A734F262}"/>
              </a:ext>
            </a:extLst>
          </p:cNvPr>
          <p:cNvSpPr txBox="1"/>
          <p:nvPr/>
        </p:nvSpPr>
        <p:spPr>
          <a:xfrm>
            <a:off x="6906291" y="1584365"/>
            <a:ext cx="1582293" cy="369332"/>
          </a:xfrm>
          <a:prstGeom prst="rect">
            <a:avLst/>
          </a:prstGeom>
          <a:noFill/>
        </p:spPr>
        <p:txBody>
          <a:bodyPr wrap="none" rtlCol="0">
            <a:spAutoFit/>
          </a:bodyPr>
          <a:lstStyle/>
          <a:p>
            <a:r>
              <a:rPr lang="en-GB" b="1" dirty="0">
                <a:solidFill>
                  <a:schemeClr val="tx1">
                    <a:lumMod val="65000"/>
                    <a:lumOff val="35000"/>
                  </a:schemeClr>
                </a:solidFill>
              </a:rPr>
              <a:t>Snowflake DW</a:t>
            </a:r>
            <a:endParaRPr lang="pl-PL" b="1" dirty="0">
              <a:solidFill>
                <a:schemeClr val="tx1">
                  <a:lumMod val="65000"/>
                  <a:lumOff val="35000"/>
                </a:schemeClr>
              </a:solidFill>
            </a:endParaRPr>
          </a:p>
        </p:txBody>
      </p:sp>
      <p:sp>
        <p:nvSpPr>
          <p:cNvPr id="13" name="Rectangle 12">
            <a:extLst>
              <a:ext uri="{FF2B5EF4-FFF2-40B4-BE49-F238E27FC236}">
                <a16:creationId xmlns:a16="http://schemas.microsoft.com/office/drawing/2014/main" id="{8E54338A-1E19-4081-9782-3710699AC227}"/>
              </a:ext>
            </a:extLst>
          </p:cNvPr>
          <p:cNvSpPr/>
          <p:nvPr/>
        </p:nvSpPr>
        <p:spPr>
          <a:xfrm>
            <a:off x="1076302" y="2112049"/>
            <a:ext cx="5009506" cy="3693319"/>
          </a:xfrm>
          <a:prstGeom prst="rect">
            <a:avLst/>
          </a:prstGeom>
        </p:spPr>
        <p:txBody>
          <a:bodyPr wrap="square">
            <a:spAutoFit/>
          </a:bodyPr>
          <a:lstStyle/>
          <a:p>
            <a:pPr marL="171450" indent="-171450">
              <a:buFont typeface="Arial" panose="020B0604020202020204" pitchFamily="34" charset="0"/>
              <a:buChar char="•"/>
            </a:pPr>
            <a:r>
              <a:rPr lang="pl-PL" b="1" dirty="0">
                <a:solidFill>
                  <a:schemeClr val="tx1">
                    <a:lumMod val="65000"/>
                    <a:lumOff val="35000"/>
                  </a:schemeClr>
                </a:solidFill>
              </a:rPr>
              <a:t>Hosting environment</a:t>
            </a:r>
            <a:r>
              <a:rPr lang="en-GB" b="1" dirty="0">
                <a:solidFill>
                  <a:schemeClr val="tx1">
                    <a:lumMod val="65000"/>
                    <a:lumOff val="35000"/>
                  </a:schemeClr>
                </a:solidFill>
              </a:rPr>
              <a:t> : </a:t>
            </a:r>
            <a:r>
              <a:rPr lang="pl-PL" b="1" dirty="0">
                <a:solidFill>
                  <a:schemeClr val="tx1">
                    <a:lumMod val="65000"/>
                    <a:lumOff val="35000"/>
                  </a:schemeClr>
                </a:solidFill>
              </a:rPr>
              <a:t>Azure</a:t>
            </a:r>
          </a:p>
          <a:p>
            <a:pPr marL="171450" indent="-171450">
              <a:buFont typeface="Arial" panose="020B0604020202020204" pitchFamily="34" charset="0"/>
              <a:buChar char="•"/>
            </a:pPr>
            <a:r>
              <a:rPr lang="pl-PL" b="1" dirty="0">
                <a:solidFill>
                  <a:schemeClr val="tx1">
                    <a:lumMod val="65000"/>
                    <a:lumOff val="35000"/>
                  </a:schemeClr>
                </a:solidFill>
              </a:rPr>
              <a:t>Azure integration</a:t>
            </a:r>
            <a:r>
              <a:rPr lang="en-GB" b="1" dirty="0">
                <a:solidFill>
                  <a:schemeClr val="tx1">
                    <a:lumMod val="65000"/>
                    <a:lumOff val="35000"/>
                  </a:schemeClr>
                </a:solidFill>
              </a:rPr>
              <a:t> : </a:t>
            </a:r>
            <a:r>
              <a:rPr lang="pl-PL" b="1" dirty="0">
                <a:solidFill>
                  <a:schemeClr val="tx1">
                    <a:lumMod val="65000"/>
                    <a:lumOff val="35000"/>
                  </a:schemeClr>
                </a:solidFill>
              </a:rPr>
              <a:t>Native (Azure Data Factory)</a:t>
            </a:r>
          </a:p>
          <a:p>
            <a:pPr marL="171450" indent="-171450">
              <a:buFont typeface="Arial" panose="020B0604020202020204" pitchFamily="34" charset="0"/>
              <a:buChar char="•"/>
            </a:pPr>
            <a:r>
              <a:rPr lang="pl-PL" b="1" dirty="0">
                <a:solidFill>
                  <a:schemeClr val="tx1">
                    <a:lumMod val="65000"/>
                    <a:lumOff val="35000"/>
                  </a:schemeClr>
                </a:solidFill>
              </a:rPr>
              <a:t>Scale out</a:t>
            </a:r>
            <a:r>
              <a:rPr lang="en-GB" b="1" dirty="0">
                <a:solidFill>
                  <a:schemeClr val="tx1">
                    <a:lumMod val="65000"/>
                    <a:lumOff val="35000"/>
                  </a:schemeClr>
                </a:solidFill>
              </a:rPr>
              <a:t> : </a:t>
            </a:r>
            <a:r>
              <a:rPr lang="pl-PL" b="1" dirty="0">
                <a:solidFill>
                  <a:schemeClr val="tx1">
                    <a:lumMod val="65000"/>
                    <a:lumOff val="35000"/>
                  </a:schemeClr>
                </a:solidFill>
              </a:rPr>
              <a:t>Offline (via PowerShell, TSQL)</a:t>
            </a:r>
          </a:p>
          <a:p>
            <a:pPr marL="171450" indent="-171450">
              <a:buFont typeface="Arial" panose="020B0604020202020204" pitchFamily="34" charset="0"/>
              <a:buChar char="•"/>
            </a:pPr>
            <a:r>
              <a:rPr lang="pl-PL" b="1" dirty="0">
                <a:solidFill>
                  <a:schemeClr val="tx1">
                    <a:lumMod val="65000"/>
                    <a:lumOff val="35000"/>
                  </a:schemeClr>
                </a:solidFill>
              </a:rPr>
              <a:t>Connectivity</a:t>
            </a:r>
            <a:r>
              <a:rPr lang="en-GB" b="1" dirty="0">
                <a:solidFill>
                  <a:schemeClr val="tx1">
                    <a:lumMod val="65000"/>
                    <a:lumOff val="35000"/>
                  </a:schemeClr>
                </a:solidFill>
              </a:rPr>
              <a:t> : </a:t>
            </a:r>
            <a:r>
              <a:rPr lang="pl-PL" b="1" dirty="0">
                <a:solidFill>
                  <a:schemeClr val="tx1">
                    <a:lumMod val="65000"/>
                    <a:lumOff val="35000"/>
                  </a:schemeClr>
                </a:solidFill>
              </a:rPr>
              <a:t>SQL/TDS</a:t>
            </a:r>
          </a:p>
          <a:p>
            <a:pPr marL="171450" indent="-171450">
              <a:buFont typeface="Arial" panose="020B0604020202020204" pitchFamily="34" charset="0"/>
              <a:buChar char="•"/>
            </a:pPr>
            <a:r>
              <a:rPr lang="pl-PL" b="1" dirty="0">
                <a:solidFill>
                  <a:schemeClr val="tx1">
                    <a:lumMod val="65000"/>
                    <a:lumOff val="35000"/>
                  </a:schemeClr>
                </a:solidFill>
              </a:rPr>
              <a:t>Zero Cloning Copy</a:t>
            </a:r>
            <a:r>
              <a:rPr lang="en-GB" b="1" dirty="0">
                <a:solidFill>
                  <a:schemeClr val="tx1">
                    <a:lumMod val="65000"/>
                    <a:lumOff val="35000"/>
                  </a:schemeClr>
                </a:solidFill>
              </a:rPr>
              <a:t> : </a:t>
            </a:r>
            <a:r>
              <a:rPr lang="pl-PL" b="1" dirty="0">
                <a:solidFill>
                  <a:schemeClr val="tx1">
                    <a:lumMod val="65000"/>
                    <a:lumOff val="35000"/>
                  </a:schemeClr>
                </a:solidFill>
              </a:rPr>
              <a:t>No</a:t>
            </a:r>
          </a:p>
          <a:p>
            <a:pPr marL="171450" indent="-171450">
              <a:buFont typeface="Arial" panose="020B0604020202020204" pitchFamily="34" charset="0"/>
              <a:buChar char="•"/>
            </a:pPr>
            <a:r>
              <a:rPr lang="pl-PL" b="1" dirty="0">
                <a:solidFill>
                  <a:schemeClr val="tx1">
                    <a:lumMod val="65000"/>
                    <a:lumOff val="35000"/>
                  </a:schemeClr>
                </a:solidFill>
              </a:rPr>
              <a:t>Time travel</a:t>
            </a:r>
            <a:r>
              <a:rPr lang="en-GB" b="1" dirty="0">
                <a:solidFill>
                  <a:schemeClr val="tx1">
                    <a:lumMod val="65000"/>
                    <a:lumOff val="35000"/>
                  </a:schemeClr>
                </a:solidFill>
              </a:rPr>
              <a:t> : </a:t>
            </a:r>
            <a:r>
              <a:rPr lang="pl-PL" b="1" dirty="0">
                <a:solidFill>
                  <a:schemeClr val="tx1">
                    <a:lumMod val="65000"/>
                    <a:lumOff val="35000"/>
                  </a:schemeClr>
                </a:solidFill>
              </a:rPr>
              <a:t>No</a:t>
            </a:r>
          </a:p>
          <a:p>
            <a:pPr marL="171450" indent="-171450">
              <a:buFont typeface="Arial" panose="020B0604020202020204" pitchFamily="34" charset="0"/>
              <a:buChar char="•"/>
            </a:pPr>
            <a:r>
              <a:rPr lang="pl-PL" b="1" dirty="0">
                <a:solidFill>
                  <a:schemeClr val="tx1">
                    <a:lumMod val="65000"/>
                    <a:lumOff val="35000"/>
                  </a:schemeClr>
                </a:solidFill>
              </a:rPr>
              <a:t>Result Caching</a:t>
            </a:r>
            <a:r>
              <a:rPr lang="en-GB" b="1" dirty="0">
                <a:solidFill>
                  <a:schemeClr val="tx1">
                    <a:lumMod val="65000"/>
                    <a:lumOff val="35000"/>
                  </a:schemeClr>
                </a:solidFill>
              </a:rPr>
              <a:t> : </a:t>
            </a:r>
            <a:r>
              <a:rPr lang="pl-PL" b="1" dirty="0">
                <a:solidFill>
                  <a:schemeClr val="tx1">
                    <a:lumMod val="65000"/>
                    <a:lumOff val="35000"/>
                  </a:schemeClr>
                </a:solidFill>
              </a:rPr>
              <a:t>Yes (Doesn't use slots)</a:t>
            </a:r>
          </a:p>
          <a:p>
            <a:pPr marL="171450" indent="-171450">
              <a:buFont typeface="Arial" panose="020B0604020202020204" pitchFamily="34" charset="0"/>
              <a:buChar char="•"/>
            </a:pPr>
            <a:r>
              <a:rPr lang="pl-PL" b="1" dirty="0">
                <a:solidFill>
                  <a:schemeClr val="tx1">
                    <a:lumMod val="65000"/>
                    <a:lumOff val="35000"/>
                  </a:schemeClr>
                </a:solidFill>
              </a:rPr>
              <a:t>Data sharing</a:t>
            </a:r>
            <a:r>
              <a:rPr lang="en-GB" b="1" dirty="0">
                <a:solidFill>
                  <a:schemeClr val="tx1">
                    <a:lumMod val="65000"/>
                    <a:lumOff val="35000"/>
                  </a:schemeClr>
                </a:solidFill>
              </a:rPr>
              <a:t> : </a:t>
            </a:r>
            <a:r>
              <a:rPr lang="pl-PL" b="1" dirty="0">
                <a:solidFill>
                  <a:schemeClr val="tx1">
                    <a:lumMod val="65000"/>
                    <a:lumOff val="35000"/>
                  </a:schemeClr>
                </a:solidFill>
              </a:rPr>
              <a:t>Yes</a:t>
            </a:r>
          </a:p>
          <a:p>
            <a:pPr marL="171450" indent="-171450">
              <a:buFont typeface="Arial" panose="020B0604020202020204" pitchFamily="34" charset="0"/>
              <a:buChar char="•"/>
            </a:pPr>
            <a:r>
              <a:rPr lang="pl-PL" b="1" dirty="0">
                <a:solidFill>
                  <a:schemeClr val="tx1">
                    <a:lumMod val="65000"/>
                    <a:lumOff val="35000"/>
                  </a:schemeClr>
                </a:solidFill>
              </a:rPr>
              <a:t>Security</a:t>
            </a:r>
            <a:r>
              <a:rPr lang="en-GB" b="1" dirty="0">
                <a:solidFill>
                  <a:schemeClr val="tx1">
                    <a:lumMod val="65000"/>
                    <a:lumOff val="35000"/>
                  </a:schemeClr>
                </a:solidFill>
              </a:rPr>
              <a:t> : </a:t>
            </a:r>
            <a:r>
              <a:rPr lang="pl-PL" b="1" dirty="0">
                <a:solidFill>
                  <a:schemeClr val="tx1">
                    <a:lumMod val="65000"/>
                    <a:lumOff val="35000"/>
                  </a:schemeClr>
                </a:solidFill>
              </a:rPr>
              <a:t>RBAC, Data Encryption</a:t>
            </a:r>
          </a:p>
          <a:p>
            <a:pPr marL="171450" indent="-171450">
              <a:buFont typeface="Arial" panose="020B0604020202020204" pitchFamily="34" charset="0"/>
              <a:buChar char="•"/>
            </a:pPr>
            <a:r>
              <a:rPr lang="pl-PL" b="1" dirty="0">
                <a:solidFill>
                  <a:schemeClr val="tx1">
                    <a:lumMod val="65000"/>
                    <a:lumOff val="35000"/>
                  </a:schemeClr>
                </a:solidFill>
              </a:rPr>
              <a:t>External tables</a:t>
            </a:r>
            <a:r>
              <a:rPr lang="en-GB" b="1" dirty="0">
                <a:solidFill>
                  <a:schemeClr val="tx1">
                    <a:lumMod val="65000"/>
                    <a:lumOff val="35000"/>
                  </a:schemeClr>
                </a:solidFill>
              </a:rPr>
              <a:t> : </a:t>
            </a:r>
            <a:r>
              <a:rPr lang="pl-PL" b="1" dirty="0">
                <a:solidFill>
                  <a:schemeClr val="tx1">
                    <a:lumMod val="65000"/>
                    <a:lumOff val="35000"/>
                  </a:schemeClr>
                </a:solidFill>
              </a:rPr>
              <a:t>Yes</a:t>
            </a:r>
          </a:p>
          <a:p>
            <a:pPr marL="171450" indent="-171450">
              <a:buFont typeface="Arial" panose="020B0604020202020204" pitchFamily="34" charset="0"/>
              <a:buChar char="•"/>
            </a:pPr>
            <a:r>
              <a:rPr lang="pl-PL" b="1" dirty="0">
                <a:solidFill>
                  <a:schemeClr val="tx1">
                    <a:lumMod val="65000"/>
                    <a:lumOff val="35000"/>
                  </a:schemeClr>
                </a:solidFill>
              </a:rPr>
              <a:t>Workload isolation</a:t>
            </a:r>
            <a:r>
              <a:rPr lang="en-GB" b="1" dirty="0">
                <a:solidFill>
                  <a:schemeClr val="tx1">
                    <a:lumMod val="65000"/>
                    <a:lumOff val="35000"/>
                  </a:schemeClr>
                </a:solidFill>
              </a:rPr>
              <a:t> : </a:t>
            </a:r>
            <a:r>
              <a:rPr lang="pl-PL" b="1" dirty="0">
                <a:solidFill>
                  <a:schemeClr val="tx1">
                    <a:lumMod val="65000"/>
                    <a:lumOff val="35000"/>
                  </a:schemeClr>
                </a:solidFill>
              </a:rPr>
              <a:t>Yes(resource classes/group)</a:t>
            </a:r>
          </a:p>
          <a:p>
            <a:pPr marL="171450" indent="-171450">
              <a:buFont typeface="Arial" panose="020B0604020202020204" pitchFamily="34" charset="0"/>
              <a:buChar char="•"/>
            </a:pPr>
            <a:r>
              <a:rPr lang="pl-PL" b="1" dirty="0">
                <a:solidFill>
                  <a:schemeClr val="tx1">
                    <a:lumMod val="65000"/>
                    <a:lumOff val="35000"/>
                  </a:schemeClr>
                </a:solidFill>
              </a:rPr>
              <a:t>On-demand query</a:t>
            </a:r>
            <a:r>
              <a:rPr lang="en-GB" b="1" dirty="0">
                <a:solidFill>
                  <a:schemeClr val="tx1">
                    <a:lumMod val="65000"/>
                    <a:lumOff val="35000"/>
                  </a:schemeClr>
                </a:solidFill>
              </a:rPr>
              <a:t>: </a:t>
            </a:r>
            <a:r>
              <a:rPr lang="pl-PL" b="1" dirty="0">
                <a:solidFill>
                  <a:schemeClr val="tx1">
                    <a:lumMod val="65000"/>
                    <a:lumOff val="35000"/>
                  </a:schemeClr>
                </a:solidFill>
              </a:rPr>
              <a:t>Yes**</a:t>
            </a:r>
          </a:p>
          <a:p>
            <a:pPr marL="171450" indent="-171450">
              <a:buFont typeface="Arial" panose="020B0604020202020204" pitchFamily="34" charset="0"/>
              <a:buChar char="•"/>
            </a:pPr>
            <a:r>
              <a:rPr lang="pl-PL" b="1" dirty="0">
                <a:solidFill>
                  <a:schemeClr val="tx1">
                    <a:lumMod val="65000"/>
                    <a:lumOff val="35000"/>
                  </a:schemeClr>
                </a:solidFill>
              </a:rPr>
              <a:t>Power BI integration</a:t>
            </a:r>
            <a:r>
              <a:rPr lang="en-GB" b="1" dirty="0">
                <a:solidFill>
                  <a:schemeClr val="tx1">
                    <a:lumMod val="65000"/>
                    <a:lumOff val="35000"/>
                  </a:schemeClr>
                </a:solidFill>
              </a:rPr>
              <a:t>: </a:t>
            </a:r>
            <a:r>
              <a:rPr lang="pl-PL" b="1" dirty="0">
                <a:solidFill>
                  <a:schemeClr val="tx1">
                    <a:lumMod val="65000"/>
                    <a:lumOff val="35000"/>
                  </a:schemeClr>
                </a:solidFill>
              </a:rPr>
              <a:t>Native*</a:t>
            </a:r>
          </a:p>
        </p:txBody>
      </p:sp>
      <p:sp>
        <p:nvSpPr>
          <p:cNvPr id="15" name="Rectangle 14">
            <a:extLst>
              <a:ext uri="{FF2B5EF4-FFF2-40B4-BE49-F238E27FC236}">
                <a16:creationId xmlns:a16="http://schemas.microsoft.com/office/drawing/2014/main" id="{A79BD4BE-12AB-42EC-86C8-6F56634457A7}"/>
              </a:ext>
            </a:extLst>
          </p:cNvPr>
          <p:cNvSpPr/>
          <p:nvPr/>
        </p:nvSpPr>
        <p:spPr>
          <a:xfrm>
            <a:off x="6624613" y="2199772"/>
            <a:ext cx="5548335" cy="3970318"/>
          </a:xfrm>
          <a:prstGeom prst="rect">
            <a:avLst/>
          </a:prstGeom>
        </p:spPr>
        <p:txBody>
          <a:bodyPr wrap="square">
            <a:spAutoFit/>
          </a:bodyPr>
          <a:lstStyle/>
          <a:p>
            <a:pPr marL="171450" indent="-171450">
              <a:buFont typeface="Arial" panose="020B0604020202020204" pitchFamily="34" charset="0"/>
              <a:buChar char="•"/>
            </a:pPr>
            <a:r>
              <a:rPr lang="pl-PL" b="1" dirty="0">
                <a:solidFill>
                  <a:schemeClr val="tx1">
                    <a:lumMod val="65000"/>
                    <a:lumOff val="35000"/>
                  </a:schemeClr>
                </a:solidFill>
              </a:rPr>
              <a:t>Hosting environment</a:t>
            </a:r>
            <a:r>
              <a:rPr lang="en-GB" b="1" dirty="0">
                <a:solidFill>
                  <a:schemeClr val="tx1">
                    <a:lumMod val="65000"/>
                    <a:lumOff val="35000"/>
                  </a:schemeClr>
                </a:solidFill>
              </a:rPr>
              <a:t> : </a:t>
            </a:r>
            <a:r>
              <a:rPr lang="pl-PL" b="1" dirty="0">
                <a:solidFill>
                  <a:schemeClr val="tx1">
                    <a:lumMod val="65000"/>
                    <a:lumOff val="35000"/>
                  </a:schemeClr>
                </a:solidFill>
              </a:rPr>
              <a:t>Azure</a:t>
            </a:r>
            <a:r>
              <a:rPr lang="en-GB" b="1" dirty="0">
                <a:solidFill>
                  <a:schemeClr val="tx1">
                    <a:lumMod val="65000"/>
                    <a:lumOff val="35000"/>
                  </a:schemeClr>
                </a:solidFill>
              </a:rPr>
              <a:t>, AWS, GCP</a:t>
            </a:r>
            <a:endParaRPr lang="pl-PL" b="1" dirty="0">
              <a:solidFill>
                <a:schemeClr val="tx1">
                  <a:lumMod val="65000"/>
                  <a:lumOff val="35000"/>
                </a:schemeClr>
              </a:solidFill>
            </a:endParaRPr>
          </a:p>
          <a:p>
            <a:pPr marL="171450" indent="-171450">
              <a:buFont typeface="Arial" panose="020B0604020202020204" pitchFamily="34" charset="0"/>
              <a:buChar char="•"/>
            </a:pPr>
            <a:r>
              <a:rPr lang="pl-PL" b="1" dirty="0">
                <a:solidFill>
                  <a:schemeClr val="tx1">
                    <a:lumMod val="65000"/>
                    <a:lumOff val="35000"/>
                  </a:schemeClr>
                </a:solidFill>
              </a:rPr>
              <a:t>Azure integration</a:t>
            </a:r>
            <a:r>
              <a:rPr lang="en-GB" b="1" dirty="0">
                <a:solidFill>
                  <a:schemeClr val="tx1">
                    <a:lumMod val="65000"/>
                    <a:lumOff val="35000"/>
                  </a:schemeClr>
                </a:solidFill>
              </a:rPr>
              <a:t> : </a:t>
            </a:r>
            <a:r>
              <a:rPr lang="pl-PL" b="1" dirty="0">
                <a:solidFill>
                  <a:schemeClr val="tx1">
                    <a:lumMod val="65000"/>
                    <a:lumOff val="35000"/>
                  </a:schemeClr>
                </a:solidFill>
              </a:rPr>
              <a:t>Azure Blob Storage, Azure Data Factory ODBC, Snowpipes </a:t>
            </a:r>
            <a:r>
              <a:rPr lang="en-GB" b="1" dirty="0">
                <a:solidFill>
                  <a:schemeClr val="tx1">
                    <a:lumMod val="65000"/>
                    <a:lumOff val="35000"/>
                  </a:schemeClr>
                </a:solidFill>
              </a:rPr>
              <a:t>(*)</a:t>
            </a:r>
            <a:endParaRPr lang="pl-PL" b="1" dirty="0">
              <a:solidFill>
                <a:schemeClr val="tx1">
                  <a:lumMod val="65000"/>
                  <a:lumOff val="35000"/>
                </a:schemeClr>
              </a:solidFill>
            </a:endParaRPr>
          </a:p>
          <a:p>
            <a:pPr marL="171450" indent="-171450">
              <a:buFont typeface="Arial" panose="020B0604020202020204" pitchFamily="34" charset="0"/>
              <a:buChar char="•"/>
            </a:pPr>
            <a:r>
              <a:rPr lang="pl-PL" b="1" dirty="0">
                <a:solidFill>
                  <a:schemeClr val="tx1">
                    <a:lumMod val="65000"/>
                    <a:lumOff val="35000"/>
                  </a:schemeClr>
                </a:solidFill>
              </a:rPr>
              <a:t>Scale out</a:t>
            </a:r>
            <a:r>
              <a:rPr lang="en-GB" b="1" dirty="0">
                <a:solidFill>
                  <a:schemeClr val="tx1">
                    <a:lumMod val="65000"/>
                    <a:lumOff val="35000"/>
                  </a:schemeClr>
                </a:solidFill>
              </a:rPr>
              <a:t> : </a:t>
            </a:r>
            <a:r>
              <a:rPr lang="pl-PL" b="1" dirty="0">
                <a:solidFill>
                  <a:schemeClr val="tx1">
                    <a:lumMod val="65000"/>
                    <a:lumOff val="35000"/>
                  </a:schemeClr>
                </a:solidFill>
              </a:rPr>
              <a:t>Online (Autoscaling)</a:t>
            </a:r>
            <a:endParaRPr lang="en-GB" b="1" dirty="0">
              <a:solidFill>
                <a:schemeClr val="tx1">
                  <a:lumMod val="65000"/>
                  <a:lumOff val="35000"/>
                </a:schemeClr>
              </a:solidFill>
            </a:endParaRPr>
          </a:p>
          <a:p>
            <a:pPr marL="171450" indent="-171450">
              <a:buFont typeface="Arial" panose="020B0604020202020204" pitchFamily="34" charset="0"/>
              <a:buChar char="•"/>
            </a:pPr>
            <a:r>
              <a:rPr lang="pl-PL" b="1" dirty="0">
                <a:solidFill>
                  <a:schemeClr val="tx1">
                    <a:lumMod val="65000"/>
                    <a:lumOff val="35000"/>
                  </a:schemeClr>
                </a:solidFill>
              </a:rPr>
              <a:t>Connectivity</a:t>
            </a:r>
            <a:r>
              <a:rPr lang="en-GB" b="1" dirty="0">
                <a:solidFill>
                  <a:schemeClr val="tx1">
                    <a:lumMod val="65000"/>
                    <a:lumOff val="35000"/>
                  </a:schemeClr>
                </a:solidFill>
              </a:rPr>
              <a:t> : ODBC/JDBC</a:t>
            </a:r>
            <a:endParaRPr lang="pl-PL" b="1" dirty="0">
              <a:solidFill>
                <a:schemeClr val="tx1">
                  <a:lumMod val="65000"/>
                  <a:lumOff val="35000"/>
                </a:schemeClr>
              </a:solidFill>
            </a:endParaRPr>
          </a:p>
          <a:p>
            <a:pPr marL="171450" indent="-171450">
              <a:buFont typeface="Arial" panose="020B0604020202020204" pitchFamily="34" charset="0"/>
              <a:buChar char="•"/>
            </a:pPr>
            <a:r>
              <a:rPr lang="pl-PL" b="1" dirty="0">
                <a:solidFill>
                  <a:schemeClr val="tx1">
                    <a:lumMod val="65000"/>
                    <a:lumOff val="35000"/>
                  </a:schemeClr>
                </a:solidFill>
              </a:rPr>
              <a:t>Zero Cloning Copy</a:t>
            </a:r>
            <a:r>
              <a:rPr lang="en-GB" b="1" dirty="0">
                <a:solidFill>
                  <a:schemeClr val="tx1">
                    <a:lumMod val="65000"/>
                    <a:lumOff val="35000"/>
                  </a:schemeClr>
                </a:solidFill>
              </a:rPr>
              <a:t> : Yes</a:t>
            </a:r>
            <a:endParaRPr lang="pl-PL" b="1" dirty="0">
              <a:solidFill>
                <a:schemeClr val="tx1">
                  <a:lumMod val="65000"/>
                  <a:lumOff val="35000"/>
                </a:schemeClr>
              </a:solidFill>
            </a:endParaRPr>
          </a:p>
          <a:p>
            <a:pPr marL="171450" indent="-171450">
              <a:buFont typeface="Arial" panose="020B0604020202020204" pitchFamily="34" charset="0"/>
              <a:buChar char="•"/>
            </a:pPr>
            <a:r>
              <a:rPr lang="pl-PL" b="1" dirty="0">
                <a:solidFill>
                  <a:schemeClr val="tx1">
                    <a:lumMod val="65000"/>
                    <a:lumOff val="35000"/>
                  </a:schemeClr>
                </a:solidFill>
              </a:rPr>
              <a:t>Time travel</a:t>
            </a:r>
            <a:r>
              <a:rPr lang="en-GB" b="1" dirty="0">
                <a:solidFill>
                  <a:schemeClr val="tx1">
                    <a:lumMod val="65000"/>
                    <a:lumOff val="35000"/>
                  </a:schemeClr>
                </a:solidFill>
              </a:rPr>
              <a:t> : Yes (90 days)</a:t>
            </a:r>
            <a:endParaRPr lang="pl-PL" b="1" dirty="0">
              <a:solidFill>
                <a:schemeClr val="tx1">
                  <a:lumMod val="65000"/>
                  <a:lumOff val="35000"/>
                </a:schemeClr>
              </a:solidFill>
            </a:endParaRPr>
          </a:p>
          <a:p>
            <a:pPr marL="171450" indent="-171450">
              <a:buFont typeface="Arial" panose="020B0604020202020204" pitchFamily="34" charset="0"/>
              <a:buChar char="•"/>
            </a:pPr>
            <a:r>
              <a:rPr lang="pl-PL" b="1" dirty="0">
                <a:solidFill>
                  <a:schemeClr val="tx1">
                    <a:lumMod val="65000"/>
                    <a:lumOff val="35000"/>
                  </a:schemeClr>
                </a:solidFill>
              </a:rPr>
              <a:t>Result Caching</a:t>
            </a:r>
            <a:r>
              <a:rPr lang="en-GB" b="1" dirty="0">
                <a:solidFill>
                  <a:schemeClr val="tx1">
                    <a:lumMod val="65000"/>
                    <a:lumOff val="35000"/>
                  </a:schemeClr>
                </a:solidFill>
              </a:rPr>
              <a:t> : </a:t>
            </a:r>
            <a:r>
              <a:rPr lang="pl-PL" b="1" dirty="0">
                <a:solidFill>
                  <a:schemeClr val="tx1">
                    <a:lumMod val="65000"/>
                    <a:lumOff val="35000"/>
                  </a:schemeClr>
                </a:solidFill>
              </a:rPr>
              <a:t>Yes</a:t>
            </a:r>
          </a:p>
          <a:p>
            <a:pPr marL="171450" indent="-171450">
              <a:buFont typeface="Arial" panose="020B0604020202020204" pitchFamily="34" charset="0"/>
              <a:buChar char="•"/>
            </a:pPr>
            <a:r>
              <a:rPr lang="pl-PL" b="1" dirty="0">
                <a:solidFill>
                  <a:schemeClr val="tx1">
                    <a:lumMod val="65000"/>
                    <a:lumOff val="35000"/>
                  </a:schemeClr>
                </a:solidFill>
              </a:rPr>
              <a:t>Data sharing</a:t>
            </a:r>
            <a:r>
              <a:rPr lang="en-GB" b="1" dirty="0">
                <a:solidFill>
                  <a:schemeClr val="tx1">
                    <a:lumMod val="65000"/>
                    <a:lumOff val="35000"/>
                  </a:schemeClr>
                </a:solidFill>
              </a:rPr>
              <a:t> : </a:t>
            </a:r>
            <a:r>
              <a:rPr lang="pl-PL" b="1" dirty="0">
                <a:solidFill>
                  <a:schemeClr val="tx1">
                    <a:lumMod val="65000"/>
                    <a:lumOff val="35000"/>
                  </a:schemeClr>
                </a:solidFill>
              </a:rPr>
              <a:t>Yes</a:t>
            </a:r>
          </a:p>
          <a:p>
            <a:pPr marL="171450" indent="-171450">
              <a:buFont typeface="Arial" panose="020B0604020202020204" pitchFamily="34" charset="0"/>
              <a:buChar char="•"/>
            </a:pPr>
            <a:r>
              <a:rPr lang="pl-PL" b="1" dirty="0">
                <a:solidFill>
                  <a:schemeClr val="tx1">
                    <a:lumMod val="65000"/>
                    <a:lumOff val="35000"/>
                  </a:schemeClr>
                </a:solidFill>
              </a:rPr>
              <a:t>Security</a:t>
            </a:r>
            <a:r>
              <a:rPr lang="en-GB" b="1" dirty="0">
                <a:solidFill>
                  <a:schemeClr val="tx1">
                    <a:lumMod val="65000"/>
                    <a:lumOff val="35000"/>
                  </a:schemeClr>
                </a:solidFill>
              </a:rPr>
              <a:t> : </a:t>
            </a:r>
            <a:r>
              <a:rPr lang="pl-PL" b="1" dirty="0">
                <a:solidFill>
                  <a:schemeClr val="tx1">
                    <a:lumMod val="65000"/>
                    <a:lumOff val="35000"/>
                  </a:schemeClr>
                </a:solidFill>
              </a:rPr>
              <a:t>RBAC, Data Encryption</a:t>
            </a:r>
          </a:p>
          <a:p>
            <a:pPr marL="171450" indent="-171450">
              <a:buFont typeface="Arial" panose="020B0604020202020204" pitchFamily="34" charset="0"/>
              <a:buChar char="•"/>
            </a:pPr>
            <a:r>
              <a:rPr lang="pl-PL" b="1" dirty="0">
                <a:solidFill>
                  <a:schemeClr val="tx1">
                    <a:lumMod val="65000"/>
                    <a:lumOff val="35000"/>
                  </a:schemeClr>
                </a:solidFill>
              </a:rPr>
              <a:t>External tables</a:t>
            </a:r>
            <a:r>
              <a:rPr lang="en-GB" b="1" dirty="0">
                <a:solidFill>
                  <a:schemeClr val="tx1">
                    <a:lumMod val="65000"/>
                    <a:lumOff val="35000"/>
                  </a:schemeClr>
                </a:solidFill>
              </a:rPr>
              <a:t> : </a:t>
            </a:r>
            <a:r>
              <a:rPr lang="pl-PL" b="1" dirty="0">
                <a:solidFill>
                  <a:schemeClr val="tx1">
                    <a:lumMod val="65000"/>
                    <a:lumOff val="35000"/>
                  </a:schemeClr>
                </a:solidFill>
              </a:rPr>
              <a:t>Yes</a:t>
            </a:r>
          </a:p>
          <a:p>
            <a:pPr marL="171450" indent="-171450">
              <a:buFont typeface="Arial" panose="020B0604020202020204" pitchFamily="34" charset="0"/>
              <a:buChar char="•"/>
            </a:pPr>
            <a:r>
              <a:rPr lang="pl-PL" b="1" dirty="0">
                <a:solidFill>
                  <a:schemeClr val="tx1">
                    <a:lumMod val="65000"/>
                    <a:lumOff val="35000"/>
                  </a:schemeClr>
                </a:solidFill>
              </a:rPr>
              <a:t>Workload isolation</a:t>
            </a:r>
            <a:r>
              <a:rPr lang="en-GB" b="1" dirty="0">
                <a:solidFill>
                  <a:schemeClr val="tx1">
                    <a:lumMod val="65000"/>
                    <a:lumOff val="35000"/>
                  </a:schemeClr>
                </a:solidFill>
              </a:rPr>
              <a:t> : </a:t>
            </a:r>
            <a:r>
              <a:rPr lang="pl-PL" b="1" dirty="0">
                <a:solidFill>
                  <a:schemeClr val="tx1">
                    <a:lumMod val="65000"/>
                    <a:lumOff val="35000"/>
                  </a:schemeClr>
                </a:solidFill>
              </a:rPr>
              <a:t>Yes(</a:t>
            </a:r>
            <a:r>
              <a:rPr lang="en-GB" b="1" dirty="0">
                <a:solidFill>
                  <a:schemeClr val="tx1">
                    <a:lumMod val="65000"/>
                    <a:lumOff val="35000"/>
                  </a:schemeClr>
                </a:solidFill>
              </a:rPr>
              <a:t>Virtual Warehouses</a:t>
            </a:r>
            <a:r>
              <a:rPr lang="pl-PL" b="1" dirty="0">
                <a:solidFill>
                  <a:schemeClr val="tx1">
                    <a:lumMod val="65000"/>
                    <a:lumOff val="35000"/>
                  </a:schemeClr>
                </a:solidFill>
              </a:rPr>
              <a:t>)</a:t>
            </a:r>
          </a:p>
          <a:p>
            <a:pPr marL="171450" indent="-171450">
              <a:buFont typeface="Arial" panose="020B0604020202020204" pitchFamily="34" charset="0"/>
              <a:buChar char="•"/>
            </a:pPr>
            <a:r>
              <a:rPr lang="pl-PL" b="1" dirty="0">
                <a:solidFill>
                  <a:schemeClr val="tx1">
                    <a:lumMod val="65000"/>
                    <a:lumOff val="35000"/>
                  </a:schemeClr>
                </a:solidFill>
              </a:rPr>
              <a:t>On-demand query</a:t>
            </a:r>
            <a:r>
              <a:rPr lang="en-GB" b="1" dirty="0">
                <a:solidFill>
                  <a:schemeClr val="tx1">
                    <a:lumMod val="65000"/>
                    <a:lumOff val="35000"/>
                  </a:schemeClr>
                </a:solidFill>
              </a:rPr>
              <a:t>: Yes*(</a:t>
            </a:r>
            <a:r>
              <a:rPr lang="en-US" b="1" dirty="0">
                <a:solidFill>
                  <a:schemeClr val="tx1">
                    <a:lumMod val="65000"/>
                    <a:lumOff val="35000"/>
                  </a:schemeClr>
                </a:solidFill>
              </a:rPr>
              <a:t>starts DW and turns off)</a:t>
            </a:r>
            <a:endParaRPr lang="pl-PL" b="1" dirty="0">
              <a:solidFill>
                <a:schemeClr val="tx1">
                  <a:lumMod val="65000"/>
                  <a:lumOff val="35000"/>
                </a:schemeClr>
              </a:solidFill>
            </a:endParaRPr>
          </a:p>
          <a:p>
            <a:pPr marL="171450" indent="-171450">
              <a:buFont typeface="Arial" panose="020B0604020202020204" pitchFamily="34" charset="0"/>
              <a:buChar char="•"/>
            </a:pPr>
            <a:r>
              <a:rPr lang="pl-PL" b="1" dirty="0">
                <a:solidFill>
                  <a:schemeClr val="tx1">
                    <a:lumMod val="65000"/>
                    <a:lumOff val="35000"/>
                  </a:schemeClr>
                </a:solidFill>
              </a:rPr>
              <a:t>Power BI integration</a:t>
            </a:r>
            <a:r>
              <a:rPr lang="en-GB" b="1" dirty="0">
                <a:solidFill>
                  <a:schemeClr val="tx1">
                    <a:lumMod val="65000"/>
                    <a:lumOff val="35000"/>
                  </a:schemeClr>
                </a:solidFill>
              </a:rPr>
              <a:t>: Yes</a:t>
            </a:r>
            <a:r>
              <a:rPr lang="pl-PL" b="1" dirty="0">
                <a:solidFill>
                  <a:schemeClr val="tx1">
                    <a:lumMod val="65000"/>
                    <a:lumOff val="35000"/>
                  </a:schemeClr>
                </a:solidFill>
              </a:rPr>
              <a:t>*</a:t>
            </a:r>
          </a:p>
        </p:txBody>
      </p:sp>
    </p:spTree>
    <p:extLst>
      <p:ext uri="{BB962C8B-B14F-4D97-AF65-F5344CB8AC3E}">
        <p14:creationId xmlns:p14="http://schemas.microsoft.com/office/powerpoint/2010/main" val="3315871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057674-883B-43DC-A42C-66FFD726489A}"/>
              </a:ext>
            </a:extLst>
          </p:cNvPr>
          <p:cNvSpPr>
            <a:spLocks noGrp="1"/>
          </p:cNvSpPr>
          <p:nvPr>
            <p:ph type="body" sz="quarter" idx="13"/>
          </p:nvPr>
        </p:nvSpPr>
        <p:spPr>
          <a:xfrm>
            <a:off x="792127" y="857465"/>
            <a:ext cx="7732748" cy="957299"/>
          </a:xfrm>
        </p:spPr>
        <p:txBody>
          <a:bodyPr/>
          <a:lstStyle/>
          <a:p>
            <a:r>
              <a:rPr lang="en-GB" b="1" dirty="0">
                <a:solidFill>
                  <a:srgbClr val="FF7100"/>
                </a:solidFill>
              </a:rPr>
              <a:t>Synapse vs Snowflake</a:t>
            </a:r>
            <a:endParaRPr lang="pl-PL" dirty="0"/>
          </a:p>
          <a:p>
            <a:endParaRPr lang="pl-PL" dirty="0"/>
          </a:p>
        </p:txBody>
      </p:sp>
      <p:cxnSp>
        <p:nvCxnSpPr>
          <p:cNvPr id="4" name="Straight Connector 3">
            <a:extLst>
              <a:ext uri="{FF2B5EF4-FFF2-40B4-BE49-F238E27FC236}">
                <a16:creationId xmlns:a16="http://schemas.microsoft.com/office/drawing/2014/main" id="{A0B976A9-8A7A-4E55-95E5-BC20C2BAB5E7}"/>
              </a:ext>
            </a:extLst>
          </p:cNvPr>
          <p:cNvCxnSpPr>
            <a:cxnSpLocks/>
          </p:cNvCxnSpPr>
          <p:nvPr/>
        </p:nvCxnSpPr>
        <p:spPr>
          <a:xfrm flipH="1">
            <a:off x="6491287" y="1554718"/>
            <a:ext cx="9525" cy="4807982"/>
          </a:xfrm>
          <a:prstGeom prst="line">
            <a:avLst/>
          </a:prstGeom>
          <a:ln/>
        </p:spPr>
        <p:style>
          <a:lnRef idx="3">
            <a:schemeClr val="accent2"/>
          </a:lnRef>
          <a:fillRef idx="0">
            <a:schemeClr val="accent2"/>
          </a:fillRef>
          <a:effectRef idx="2">
            <a:schemeClr val="accent2"/>
          </a:effectRef>
          <a:fontRef idx="minor">
            <a:schemeClr val="tx1"/>
          </a:fontRef>
        </p:style>
      </p:cxnSp>
      <p:sp>
        <p:nvSpPr>
          <p:cNvPr id="5" name="TextBox 4">
            <a:extLst>
              <a:ext uri="{FF2B5EF4-FFF2-40B4-BE49-F238E27FC236}">
                <a16:creationId xmlns:a16="http://schemas.microsoft.com/office/drawing/2014/main" id="{9FCD6CB4-1A48-4A04-9787-47AFFC92421A}"/>
              </a:ext>
            </a:extLst>
          </p:cNvPr>
          <p:cNvSpPr txBox="1"/>
          <p:nvPr/>
        </p:nvSpPr>
        <p:spPr>
          <a:xfrm>
            <a:off x="2257425" y="1537811"/>
            <a:ext cx="2486002" cy="369332"/>
          </a:xfrm>
          <a:prstGeom prst="rect">
            <a:avLst/>
          </a:prstGeom>
          <a:noFill/>
        </p:spPr>
        <p:txBody>
          <a:bodyPr wrap="none" rtlCol="0">
            <a:spAutoFit/>
          </a:bodyPr>
          <a:lstStyle/>
          <a:p>
            <a:r>
              <a:rPr lang="en-GB" b="1" dirty="0">
                <a:solidFill>
                  <a:schemeClr val="tx1">
                    <a:lumMod val="65000"/>
                    <a:lumOff val="35000"/>
                  </a:schemeClr>
                </a:solidFill>
              </a:rPr>
              <a:t>Azure Synapse Analytics</a:t>
            </a:r>
            <a:endParaRPr lang="pl-PL" b="1" dirty="0">
              <a:solidFill>
                <a:schemeClr val="tx1">
                  <a:lumMod val="65000"/>
                  <a:lumOff val="35000"/>
                </a:schemeClr>
              </a:solidFill>
            </a:endParaRPr>
          </a:p>
        </p:txBody>
      </p:sp>
      <p:cxnSp>
        <p:nvCxnSpPr>
          <p:cNvPr id="6" name="Straight Connector 5">
            <a:extLst>
              <a:ext uri="{FF2B5EF4-FFF2-40B4-BE49-F238E27FC236}">
                <a16:creationId xmlns:a16="http://schemas.microsoft.com/office/drawing/2014/main" id="{83928BAA-F9E1-44B8-8584-C4A364D27224}"/>
              </a:ext>
            </a:extLst>
          </p:cNvPr>
          <p:cNvCxnSpPr>
            <a:cxnSpLocks/>
          </p:cNvCxnSpPr>
          <p:nvPr/>
        </p:nvCxnSpPr>
        <p:spPr>
          <a:xfrm>
            <a:off x="942975" y="2000250"/>
            <a:ext cx="11115675" cy="14036"/>
          </a:xfrm>
          <a:prstGeom prst="line">
            <a:avLst/>
          </a:prstGeom>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8555306-6AAD-4327-A755-2793A734F262}"/>
              </a:ext>
            </a:extLst>
          </p:cNvPr>
          <p:cNvSpPr txBox="1"/>
          <p:nvPr/>
        </p:nvSpPr>
        <p:spPr>
          <a:xfrm>
            <a:off x="6906291" y="1584365"/>
            <a:ext cx="1582293" cy="369332"/>
          </a:xfrm>
          <a:prstGeom prst="rect">
            <a:avLst/>
          </a:prstGeom>
          <a:noFill/>
        </p:spPr>
        <p:txBody>
          <a:bodyPr wrap="none" rtlCol="0">
            <a:spAutoFit/>
          </a:bodyPr>
          <a:lstStyle/>
          <a:p>
            <a:r>
              <a:rPr lang="en-GB" b="1" dirty="0">
                <a:solidFill>
                  <a:schemeClr val="tx1">
                    <a:lumMod val="65000"/>
                    <a:lumOff val="35000"/>
                  </a:schemeClr>
                </a:solidFill>
              </a:rPr>
              <a:t>Snowflake DW</a:t>
            </a:r>
            <a:endParaRPr lang="pl-PL" b="1" dirty="0">
              <a:solidFill>
                <a:schemeClr val="tx1">
                  <a:lumMod val="65000"/>
                  <a:lumOff val="35000"/>
                </a:schemeClr>
              </a:solidFill>
            </a:endParaRPr>
          </a:p>
        </p:txBody>
      </p:sp>
      <p:sp>
        <p:nvSpPr>
          <p:cNvPr id="13" name="Rectangle 12">
            <a:extLst>
              <a:ext uri="{FF2B5EF4-FFF2-40B4-BE49-F238E27FC236}">
                <a16:creationId xmlns:a16="http://schemas.microsoft.com/office/drawing/2014/main" id="{8E54338A-1E19-4081-9782-3710699AC227}"/>
              </a:ext>
            </a:extLst>
          </p:cNvPr>
          <p:cNvSpPr/>
          <p:nvPr/>
        </p:nvSpPr>
        <p:spPr>
          <a:xfrm>
            <a:off x="1076301" y="2112049"/>
            <a:ext cx="5143523" cy="3416320"/>
          </a:xfrm>
          <a:prstGeom prst="rect">
            <a:avLst/>
          </a:prstGeom>
        </p:spPr>
        <p:txBody>
          <a:bodyPr wrap="square">
            <a:spAutoFit/>
          </a:bodyPr>
          <a:lstStyle/>
          <a:p>
            <a:pPr marL="171450" indent="-171450">
              <a:buFont typeface="Arial" panose="020B0604020202020204" pitchFamily="34" charset="0"/>
              <a:buChar char="•"/>
            </a:pPr>
            <a:r>
              <a:rPr lang="pl-PL" b="1" dirty="0">
                <a:solidFill>
                  <a:schemeClr val="tx1">
                    <a:lumMod val="65000"/>
                    <a:lumOff val="35000"/>
                  </a:schemeClr>
                </a:solidFill>
              </a:rPr>
              <a:t>Azure Machine Learning integration</a:t>
            </a:r>
            <a:r>
              <a:rPr lang="en-GB" b="1" dirty="0">
                <a:solidFill>
                  <a:schemeClr val="tx1">
                    <a:lumMod val="65000"/>
                    <a:lumOff val="35000"/>
                  </a:schemeClr>
                </a:solidFill>
              </a:rPr>
              <a:t>: Native**</a:t>
            </a:r>
            <a:endParaRPr lang="pl-PL" b="1" dirty="0">
              <a:solidFill>
                <a:schemeClr val="tx1">
                  <a:lumMod val="65000"/>
                  <a:lumOff val="35000"/>
                </a:schemeClr>
              </a:solidFill>
            </a:endParaRPr>
          </a:p>
          <a:p>
            <a:pPr marL="171450" indent="-171450">
              <a:buFont typeface="Arial" panose="020B0604020202020204" pitchFamily="34" charset="0"/>
              <a:buChar char="•"/>
            </a:pPr>
            <a:r>
              <a:rPr lang="pl-PL" b="1" dirty="0">
                <a:solidFill>
                  <a:schemeClr val="tx1">
                    <a:lumMod val="65000"/>
                    <a:lumOff val="35000"/>
                  </a:schemeClr>
                </a:solidFill>
              </a:rPr>
              <a:t>Data lake exploration</a:t>
            </a:r>
            <a:r>
              <a:rPr lang="en-GB" b="1" dirty="0">
                <a:solidFill>
                  <a:schemeClr val="tx1">
                    <a:lumMod val="65000"/>
                    <a:lumOff val="35000"/>
                  </a:schemeClr>
                </a:solidFill>
              </a:rPr>
              <a:t>: </a:t>
            </a:r>
            <a:r>
              <a:rPr lang="pl-PL" b="1" dirty="0">
                <a:solidFill>
                  <a:schemeClr val="tx1">
                    <a:lumMod val="65000"/>
                    <a:lumOff val="35000"/>
                  </a:schemeClr>
                </a:solidFill>
              </a:rPr>
              <a:t>Native </a:t>
            </a:r>
            <a:r>
              <a:rPr lang="en-GB" b="1" dirty="0">
                <a:solidFill>
                  <a:schemeClr val="tx1">
                    <a:lumMod val="65000"/>
                    <a:lumOff val="35000"/>
                  </a:schemeClr>
                </a:solidFill>
              </a:rPr>
              <a:t>**</a:t>
            </a:r>
          </a:p>
          <a:p>
            <a:pPr marL="171450" indent="-171450">
              <a:buFont typeface="Arial" panose="020B0604020202020204" pitchFamily="34" charset="0"/>
              <a:buChar char="•"/>
            </a:pPr>
            <a:r>
              <a:rPr lang="pl-PL" b="1" dirty="0">
                <a:solidFill>
                  <a:schemeClr val="tx1">
                    <a:lumMod val="65000"/>
                    <a:lumOff val="35000"/>
                  </a:schemeClr>
                </a:solidFill>
              </a:rPr>
              <a:t>Apache Spark integration</a:t>
            </a:r>
            <a:r>
              <a:rPr lang="en-GB" b="1" dirty="0">
                <a:solidFill>
                  <a:schemeClr val="tx1">
                    <a:lumMod val="65000"/>
                    <a:lumOff val="35000"/>
                  </a:schemeClr>
                </a:solidFill>
              </a:rPr>
              <a:t>: Native **</a:t>
            </a:r>
          </a:p>
          <a:p>
            <a:pPr marL="171450" indent="-171450">
              <a:buFont typeface="Arial" panose="020B0604020202020204" pitchFamily="34" charset="0"/>
              <a:buChar char="•"/>
            </a:pPr>
            <a:r>
              <a:rPr lang="pl-PL" b="1" dirty="0">
                <a:solidFill>
                  <a:schemeClr val="tx1">
                    <a:lumMod val="65000"/>
                    <a:lumOff val="35000"/>
                  </a:schemeClr>
                </a:solidFill>
              </a:rPr>
              <a:t>Data Factory Integration</a:t>
            </a:r>
            <a:r>
              <a:rPr lang="en-GB" b="1" dirty="0">
                <a:solidFill>
                  <a:schemeClr val="tx1">
                    <a:lumMod val="65000"/>
                    <a:lumOff val="35000"/>
                  </a:schemeClr>
                </a:solidFill>
              </a:rPr>
              <a:t> : Native **</a:t>
            </a:r>
          </a:p>
          <a:p>
            <a:pPr marL="171450" indent="-171450">
              <a:buFont typeface="Arial" panose="020B0604020202020204" pitchFamily="34" charset="0"/>
              <a:buChar char="•"/>
            </a:pPr>
            <a:r>
              <a:rPr lang="pl-PL" b="1" dirty="0">
                <a:solidFill>
                  <a:schemeClr val="tx1">
                    <a:lumMod val="65000"/>
                    <a:lumOff val="35000"/>
                  </a:schemeClr>
                </a:solidFill>
              </a:rPr>
              <a:t>Dynamic data masking</a:t>
            </a:r>
            <a:r>
              <a:rPr lang="en-GB" b="1" dirty="0">
                <a:solidFill>
                  <a:schemeClr val="tx1">
                    <a:lumMod val="65000"/>
                    <a:lumOff val="35000"/>
                  </a:schemeClr>
                </a:solidFill>
              </a:rPr>
              <a:t>: Yes</a:t>
            </a:r>
            <a:endParaRPr lang="pl-PL" b="1" dirty="0">
              <a:solidFill>
                <a:schemeClr val="tx1">
                  <a:lumMod val="65000"/>
                  <a:lumOff val="35000"/>
                </a:schemeClr>
              </a:solidFill>
            </a:endParaRPr>
          </a:p>
          <a:p>
            <a:pPr marL="171450" indent="-171450">
              <a:buFont typeface="Arial" panose="020B0604020202020204" pitchFamily="34" charset="0"/>
              <a:buChar char="•"/>
            </a:pPr>
            <a:r>
              <a:rPr lang="pl-PL" b="1" dirty="0">
                <a:solidFill>
                  <a:schemeClr val="tx1">
                    <a:lumMod val="65000"/>
                    <a:lumOff val="35000"/>
                  </a:schemeClr>
                </a:solidFill>
              </a:rPr>
              <a:t>Semi-structured data support</a:t>
            </a:r>
            <a:r>
              <a:rPr lang="en-GB" b="1" dirty="0">
                <a:solidFill>
                  <a:schemeClr val="tx1">
                    <a:lumMod val="65000"/>
                    <a:lumOff val="35000"/>
                  </a:schemeClr>
                </a:solidFill>
              </a:rPr>
              <a:t>: Yes*</a:t>
            </a:r>
            <a:endParaRPr lang="pl-PL" b="1" dirty="0">
              <a:solidFill>
                <a:schemeClr val="tx1">
                  <a:lumMod val="65000"/>
                  <a:lumOff val="35000"/>
                </a:schemeClr>
              </a:solidFill>
            </a:endParaRPr>
          </a:p>
          <a:p>
            <a:pPr marL="171450" indent="-171450">
              <a:buFont typeface="Arial" panose="020B0604020202020204" pitchFamily="34" charset="0"/>
              <a:buChar char="•"/>
            </a:pPr>
            <a:r>
              <a:rPr lang="pl-PL" b="1" dirty="0">
                <a:solidFill>
                  <a:schemeClr val="tx1">
                    <a:lumMod val="65000"/>
                    <a:lumOff val="35000"/>
                  </a:schemeClr>
                </a:solidFill>
              </a:rPr>
              <a:t>Network isolation</a:t>
            </a:r>
            <a:r>
              <a:rPr lang="en-GB" b="1" dirty="0">
                <a:solidFill>
                  <a:schemeClr val="tx1">
                    <a:lumMod val="65000"/>
                    <a:lumOff val="35000"/>
                  </a:schemeClr>
                </a:solidFill>
              </a:rPr>
              <a:t>: </a:t>
            </a:r>
            <a:r>
              <a:rPr lang="pl-PL" b="1" dirty="0">
                <a:solidFill>
                  <a:schemeClr val="tx1">
                    <a:lumMod val="65000"/>
                    <a:lumOff val="35000"/>
                  </a:schemeClr>
                </a:solidFill>
              </a:rPr>
              <a:t>Private endpoints and Firewall</a:t>
            </a:r>
            <a:endParaRPr lang="en-GB" b="1" dirty="0">
              <a:solidFill>
                <a:schemeClr val="tx1">
                  <a:lumMod val="65000"/>
                  <a:lumOff val="35000"/>
                </a:schemeClr>
              </a:solidFill>
            </a:endParaRPr>
          </a:p>
          <a:p>
            <a:pPr marL="171450" indent="-171450">
              <a:buFont typeface="Arial" panose="020B0604020202020204" pitchFamily="34" charset="0"/>
              <a:buChar char="•"/>
            </a:pPr>
            <a:r>
              <a:rPr lang="en-GB" b="1" dirty="0">
                <a:solidFill>
                  <a:schemeClr val="tx1">
                    <a:lumMod val="65000"/>
                    <a:lumOff val="35000"/>
                  </a:schemeClr>
                </a:solidFill>
              </a:rPr>
              <a:t>Data Streaming  Ingestion: Yes**</a:t>
            </a:r>
            <a:endParaRPr lang="pl-PL" b="1" dirty="0">
              <a:solidFill>
                <a:schemeClr val="tx1">
                  <a:lumMod val="65000"/>
                  <a:lumOff val="35000"/>
                </a:schemeClr>
              </a:solidFill>
            </a:endParaRPr>
          </a:p>
          <a:p>
            <a:pPr marL="171450" indent="-171450">
              <a:buFont typeface="Arial" panose="020B0604020202020204" pitchFamily="34" charset="0"/>
              <a:buChar char="•"/>
            </a:pPr>
            <a:r>
              <a:rPr lang="pl-PL" b="1" dirty="0">
                <a:solidFill>
                  <a:schemeClr val="accent2"/>
                </a:solidFill>
              </a:rPr>
              <a:t>Data Management Complexity</a:t>
            </a:r>
            <a:r>
              <a:rPr lang="en-GB" b="1" dirty="0">
                <a:solidFill>
                  <a:schemeClr val="accent2"/>
                </a:solidFill>
              </a:rPr>
              <a:t>: </a:t>
            </a:r>
            <a:r>
              <a:rPr lang="en-US" b="1" dirty="0">
                <a:solidFill>
                  <a:schemeClr val="accent2"/>
                </a:solidFill>
              </a:rPr>
              <a:t>Complex (Indexes, Distribution, Partitioning, Replicated tables)</a:t>
            </a:r>
          </a:p>
          <a:p>
            <a:pPr marL="171450" indent="-171450">
              <a:buFont typeface="Arial" panose="020B0604020202020204" pitchFamily="34" charset="0"/>
              <a:buChar char="•"/>
            </a:pPr>
            <a:r>
              <a:rPr lang="pl-PL" b="1" dirty="0">
                <a:solidFill>
                  <a:schemeClr val="tx1">
                    <a:lumMod val="65000"/>
                    <a:lumOff val="35000"/>
                  </a:schemeClr>
                </a:solidFill>
              </a:rPr>
              <a:t>Pricing Model</a:t>
            </a:r>
            <a:r>
              <a:rPr lang="en-GB" b="1" dirty="0">
                <a:solidFill>
                  <a:schemeClr val="tx1">
                    <a:lumMod val="65000"/>
                    <a:lumOff val="35000"/>
                  </a:schemeClr>
                </a:solidFill>
              </a:rPr>
              <a:t>: </a:t>
            </a:r>
            <a:r>
              <a:rPr lang="en-US" b="1" dirty="0">
                <a:solidFill>
                  <a:schemeClr val="tx1">
                    <a:lumMod val="65000"/>
                    <a:lumOff val="35000"/>
                  </a:schemeClr>
                </a:solidFill>
              </a:rPr>
              <a:t>PAY AS YOU GO (Start and Stop DW “manually”)</a:t>
            </a:r>
            <a:endParaRPr lang="pl-PL" b="1" dirty="0">
              <a:solidFill>
                <a:schemeClr val="tx1">
                  <a:lumMod val="65000"/>
                  <a:lumOff val="35000"/>
                </a:schemeClr>
              </a:solidFill>
            </a:endParaRPr>
          </a:p>
        </p:txBody>
      </p:sp>
      <p:sp>
        <p:nvSpPr>
          <p:cNvPr id="9" name="Rectangle 8">
            <a:extLst>
              <a:ext uri="{FF2B5EF4-FFF2-40B4-BE49-F238E27FC236}">
                <a16:creationId xmlns:a16="http://schemas.microsoft.com/office/drawing/2014/main" id="{FBDD743A-80B5-494D-AD73-6DB603D6A639}"/>
              </a:ext>
            </a:extLst>
          </p:cNvPr>
          <p:cNvSpPr/>
          <p:nvPr/>
        </p:nvSpPr>
        <p:spPr>
          <a:xfrm>
            <a:off x="6707969" y="2112049"/>
            <a:ext cx="5143523" cy="3693319"/>
          </a:xfrm>
          <a:prstGeom prst="rect">
            <a:avLst/>
          </a:prstGeom>
        </p:spPr>
        <p:txBody>
          <a:bodyPr wrap="square">
            <a:spAutoFit/>
          </a:bodyPr>
          <a:lstStyle/>
          <a:p>
            <a:pPr marL="171450" indent="-171450">
              <a:buFont typeface="Arial" panose="020B0604020202020204" pitchFamily="34" charset="0"/>
              <a:buChar char="•"/>
            </a:pPr>
            <a:r>
              <a:rPr lang="pl-PL" b="1" dirty="0">
                <a:solidFill>
                  <a:schemeClr val="tx1">
                    <a:lumMod val="65000"/>
                    <a:lumOff val="35000"/>
                  </a:schemeClr>
                </a:solidFill>
              </a:rPr>
              <a:t>Azure Machine Learning integration</a:t>
            </a:r>
            <a:r>
              <a:rPr lang="en-GB" b="1" dirty="0">
                <a:solidFill>
                  <a:schemeClr val="tx1">
                    <a:lumMod val="65000"/>
                    <a:lumOff val="35000"/>
                  </a:schemeClr>
                </a:solidFill>
              </a:rPr>
              <a:t>: No*</a:t>
            </a:r>
            <a:endParaRPr lang="pl-PL" b="1" dirty="0">
              <a:solidFill>
                <a:schemeClr val="tx1">
                  <a:lumMod val="65000"/>
                  <a:lumOff val="35000"/>
                </a:schemeClr>
              </a:solidFill>
            </a:endParaRPr>
          </a:p>
          <a:p>
            <a:pPr marL="171450" indent="-171450">
              <a:buFont typeface="Arial" panose="020B0604020202020204" pitchFamily="34" charset="0"/>
              <a:buChar char="•"/>
            </a:pPr>
            <a:r>
              <a:rPr lang="pl-PL" b="1" dirty="0">
                <a:solidFill>
                  <a:schemeClr val="tx1">
                    <a:lumMod val="65000"/>
                    <a:lumOff val="35000"/>
                  </a:schemeClr>
                </a:solidFill>
              </a:rPr>
              <a:t>Data lake exploration</a:t>
            </a:r>
            <a:r>
              <a:rPr lang="en-GB" b="1" dirty="0">
                <a:solidFill>
                  <a:schemeClr val="tx1">
                    <a:lumMod val="65000"/>
                    <a:lumOff val="35000"/>
                  </a:schemeClr>
                </a:solidFill>
              </a:rPr>
              <a:t>: </a:t>
            </a:r>
            <a:r>
              <a:rPr lang="it-IT" b="1" dirty="0">
                <a:solidFill>
                  <a:schemeClr val="tx1">
                    <a:lumMod val="65000"/>
                    <a:lumOff val="35000"/>
                  </a:schemeClr>
                </a:solidFill>
              </a:rPr>
              <a:t>Azure Blob Storage /Lake Gen2 (Multi Protocol)</a:t>
            </a:r>
          </a:p>
          <a:p>
            <a:pPr marL="171450" indent="-171450">
              <a:buFont typeface="Arial" panose="020B0604020202020204" pitchFamily="34" charset="0"/>
              <a:buChar char="•"/>
            </a:pPr>
            <a:r>
              <a:rPr lang="pl-PL" b="1" dirty="0">
                <a:solidFill>
                  <a:schemeClr val="tx1">
                    <a:lumMod val="65000"/>
                    <a:lumOff val="35000"/>
                  </a:schemeClr>
                </a:solidFill>
              </a:rPr>
              <a:t>Apache Spark integration</a:t>
            </a:r>
            <a:r>
              <a:rPr lang="en-GB" b="1" dirty="0">
                <a:solidFill>
                  <a:schemeClr val="tx1">
                    <a:lumMod val="65000"/>
                    <a:lumOff val="35000"/>
                  </a:schemeClr>
                </a:solidFill>
              </a:rPr>
              <a:t>: Yes*</a:t>
            </a:r>
          </a:p>
          <a:p>
            <a:pPr marL="171450" indent="-171450">
              <a:buFont typeface="Arial" panose="020B0604020202020204" pitchFamily="34" charset="0"/>
              <a:buChar char="•"/>
            </a:pPr>
            <a:r>
              <a:rPr lang="pl-PL" b="1" dirty="0">
                <a:solidFill>
                  <a:schemeClr val="tx1">
                    <a:lumMod val="65000"/>
                    <a:lumOff val="35000"/>
                  </a:schemeClr>
                </a:solidFill>
              </a:rPr>
              <a:t>Data Factory Integration</a:t>
            </a:r>
            <a:r>
              <a:rPr lang="en-GB" b="1" dirty="0">
                <a:solidFill>
                  <a:schemeClr val="tx1">
                    <a:lumMod val="65000"/>
                    <a:lumOff val="35000"/>
                  </a:schemeClr>
                </a:solidFill>
              </a:rPr>
              <a:t> : Yes (ODBC) *</a:t>
            </a:r>
          </a:p>
          <a:p>
            <a:pPr marL="171450" indent="-171450">
              <a:buFont typeface="Arial" panose="020B0604020202020204" pitchFamily="34" charset="0"/>
              <a:buChar char="•"/>
            </a:pPr>
            <a:r>
              <a:rPr lang="pl-PL" b="1" dirty="0">
                <a:solidFill>
                  <a:schemeClr val="tx1">
                    <a:lumMod val="65000"/>
                    <a:lumOff val="35000"/>
                  </a:schemeClr>
                </a:solidFill>
              </a:rPr>
              <a:t>Dynamic data masking</a:t>
            </a:r>
            <a:r>
              <a:rPr lang="en-GB" b="1" dirty="0">
                <a:solidFill>
                  <a:schemeClr val="tx1">
                    <a:lumMod val="65000"/>
                    <a:lumOff val="35000"/>
                  </a:schemeClr>
                </a:solidFill>
              </a:rPr>
              <a:t>: No* (Secured view)</a:t>
            </a:r>
            <a:endParaRPr lang="pl-PL" b="1" dirty="0">
              <a:solidFill>
                <a:schemeClr val="tx1">
                  <a:lumMod val="65000"/>
                  <a:lumOff val="35000"/>
                </a:schemeClr>
              </a:solidFill>
            </a:endParaRPr>
          </a:p>
          <a:p>
            <a:pPr marL="171450" indent="-171450">
              <a:buFont typeface="Arial" panose="020B0604020202020204" pitchFamily="34" charset="0"/>
              <a:buChar char="•"/>
            </a:pPr>
            <a:r>
              <a:rPr lang="pl-PL" b="1" dirty="0">
                <a:solidFill>
                  <a:schemeClr val="tx1">
                    <a:lumMod val="65000"/>
                    <a:lumOff val="35000"/>
                  </a:schemeClr>
                </a:solidFill>
              </a:rPr>
              <a:t>Semi-structured data support</a:t>
            </a:r>
            <a:r>
              <a:rPr lang="en-GB" b="1" dirty="0">
                <a:solidFill>
                  <a:schemeClr val="tx1">
                    <a:lumMod val="65000"/>
                    <a:lumOff val="35000"/>
                  </a:schemeClr>
                </a:solidFill>
              </a:rPr>
              <a:t>: Yes</a:t>
            </a:r>
            <a:endParaRPr lang="pl-PL" b="1" dirty="0">
              <a:solidFill>
                <a:schemeClr val="tx1">
                  <a:lumMod val="65000"/>
                  <a:lumOff val="35000"/>
                </a:schemeClr>
              </a:solidFill>
            </a:endParaRPr>
          </a:p>
          <a:p>
            <a:pPr marL="171450" indent="-171450">
              <a:buFont typeface="Arial" panose="020B0604020202020204" pitchFamily="34" charset="0"/>
              <a:buChar char="•"/>
            </a:pPr>
            <a:r>
              <a:rPr lang="pl-PL" b="1" dirty="0">
                <a:solidFill>
                  <a:schemeClr val="tx1">
                    <a:lumMod val="65000"/>
                    <a:lumOff val="35000"/>
                  </a:schemeClr>
                </a:solidFill>
              </a:rPr>
              <a:t>Network isolation</a:t>
            </a:r>
            <a:r>
              <a:rPr lang="en-GB" b="1" dirty="0">
                <a:solidFill>
                  <a:schemeClr val="tx1">
                    <a:lumMod val="65000"/>
                    <a:lumOff val="35000"/>
                  </a:schemeClr>
                </a:solidFill>
              </a:rPr>
              <a:t>: </a:t>
            </a:r>
            <a:r>
              <a:rPr lang="pl-PL" b="1" dirty="0">
                <a:solidFill>
                  <a:schemeClr val="tx1">
                    <a:lumMod val="65000"/>
                    <a:lumOff val="35000"/>
                  </a:schemeClr>
                </a:solidFill>
              </a:rPr>
              <a:t>Firewall</a:t>
            </a:r>
            <a:endParaRPr lang="en-GB" b="1" dirty="0">
              <a:solidFill>
                <a:schemeClr val="tx1">
                  <a:lumMod val="65000"/>
                  <a:lumOff val="35000"/>
                </a:schemeClr>
              </a:solidFill>
            </a:endParaRPr>
          </a:p>
          <a:p>
            <a:pPr marL="171450" indent="-171450">
              <a:buFont typeface="Arial" panose="020B0604020202020204" pitchFamily="34" charset="0"/>
              <a:buChar char="•"/>
            </a:pPr>
            <a:r>
              <a:rPr lang="en-GB" b="1" dirty="0">
                <a:solidFill>
                  <a:schemeClr val="tx1">
                    <a:lumMod val="65000"/>
                    <a:lumOff val="35000"/>
                  </a:schemeClr>
                </a:solidFill>
              </a:rPr>
              <a:t>Data Streaming Support: No (</a:t>
            </a:r>
            <a:r>
              <a:rPr lang="en-GB" b="1" dirty="0" err="1">
                <a:solidFill>
                  <a:schemeClr val="tx1">
                    <a:lumMod val="65000"/>
                    <a:lumOff val="35000"/>
                  </a:schemeClr>
                </a:solidFill>
              </a:rPr>
              <a:t>Snowpipe</a:t>
            </a:r>
            <a:r>
              <a:rPr lang="en-GB" b="1" dirty="0">
                <a:solidFill>
                  <a:schemeClr val="tx1">
                    <a:lumMod val="65000"/>
                    <a:lumOff val="35000"/>
                  </a:schemeClr>
                </a:solidFill>
              </a:rPr>
              <a:t>)</a:t>
            </a:r>
            <a:endParaRPr lang="pl-PL" b="1" dirty="0">
              <a:solidFill>
                <a:schemeClr val="tx1">
                  <a:lumMod val="65000"/>
                  <a:lumOff val="35000"/>
                </a:schemeClr>
              </a:solidFill>
            </a:endParaRPr>
          </a:p>
          <a:p>
            <a:pPr marL="171450" indent="-171450">
              <a:buFont typeface="Arial" panose="020B0604020202020204" pitchFamily="34" charset="0"/>
              <a:buChar char="•"/>
            </a:pPr>
            <a:r>
              <a:rPr lang="pl-PL" b="1" dirty="0">
                <a:solidFill>
                  <a:schemeClr val="accent2"/>
                </a:solidFill>
              </a:rPr>
              <a:t>Data Management Complexity</a:t>
            </a:r>
            <a:r>
              <a:rPr lang="en-GB" b="1" dirty="0">
                <a:solidFill>
                  <a:schemeClr val="accent2"/>
                </a:solidFill>
              </a:rPr>
              <a:t>: No</a:t>
            </a:r>
          </a:p>
          <a:p>
            <a:pPr marL="171450" indent="-171450">
              <a:buFont typeface="Arial" panose="020B0604020202020204" pitchFamily="34" charset="0"/>
              <a:buChar char="•"/>
            </a:pPr>
            <a:r>
              <a:rPr lang="pl-PL" b="1" dirty="0">
                <a:solidFill>
                  <a:schemeClr val="tx1">
                    <a:lumMod val="65000"/>
                    <a:lumOff val="35000"/>
                  </a:schemeClr>
                </a:solidFill>
              </a:rPr>
              <a:t>Pricing Model</a:t>
            </a:r>
            <a:r>
              <a:rPr lang="en-GB" b="1" dirty="0">
                <a:solidFill>
                  <a:schemeClr val="tx1">
                    <a:lumMod val="65000"/>
                    <a:lumOff val="35000"/>
                  </a:schemeClr>
                </a:solidFill>
              </a:rPr>
              <a:t>: </a:t>
            </a:r>
            <a:r>
              <a:rPr lang="en-US" b="1" dirty="0">
                <a:solidFill>
                  <a:schemeClr val="tx1">
                    <a:lumMod val="65000"/>
                    <a:lumOff val="35000"/>
                  </a:schemeClr>
                </a:solidFill>
              </a:rPr>
              <a:t>PAY AS YOU GO (Compute engine starts via ODBC/JDBC and this operation takes a few seconds)</a:t>
            </a:r>
            <a:endParaRPr lang="pl-PL" b="1" dirty="0">
              <a:solidFill>
                <a:schemeClr val="tx1">
                  <a:lumMod val="65000"/>
                  <a:lumOff val="35000"/>
                </a:schemeClr>
              </a:solidFill>
            </a:endParaRPr>
          </a:p>
        </p:txBody>
      </p:sp>
    </p:spTree>
    <p:extLst>
      <p:ext uri="{BB962C8B-B14F-4D97-AF65-F5344CB8AC3E}">
        <p14:creationId xmlns:p14="http://schemas.microsoft.com/office/powerpoint/2010/main" val="3723099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336D8A-933B-4BD0-8226-3BE3135DB2E2}"/>
              </a:ext>
            </a:extLst>
          </p:cNvPr>
          <p:cNvSpPr txBox="1"/>
          <p:nvPr/>
        </p:nvSpPr>
        <p:spPr>
          <a:xfrm>
            <a:off x="2895600" y="2718036"/>
            <a:ext cx="2996333" cy="1421928"/>
          </a:xfrm>
          <a:prstGeom prst="rect">
            <a:avLst/>
          </a:prstGeom>
          <a:noFill/>
        </p:spPr>
        <p:txBody>
          <a:bodyPr wrap="none" rtlCol="0">
            <a:spAutoFit/>
          </a:bodyPr>
          <a:lstStyle/>
          <a:p>
            <a:pPr>
              <a:lnSpc>
                <a:spcPct val="90000"/>
              </a:lnSpc>
              <a:spcBef>
                <a:spcPts val="1000"/>
              </a:spcBef>
            </a:pPr>
            <a:r>
              <a:rPr lang="en-GB" sz="9600" b="1" spc="-50" dirty="0">
                <a:solidFill>
                  <a:srgbClr val="FF5F00"/>
                </a:solidFill>
                <a:latin typeface="Calibri Light" panose="020F0302020204030204"/>
              </a:rPr>
              <a:t>Q &amp; A</a:t>
            </a:r>
            <a:endParaRPr lang="pl-PL" sz="9600" b="1" spc="-50" dirty="0">
              <a:solidFill>
                <a:srgbClr val="FF5F00"/>
              </a:solidFill>
              <a:latin typeface="Calibri Light" panose="020F0302020204030204"/>
            </a:endParaRPr>
          </a:p>
        </p:txBody>
      </p:sp>
    </p:spTree>
    <p:extLst>
      <p:ext uri="{BB962C8B-B14F-4D97-AF65-F5344CB8AC3E}">
        <p14:creationId xmlns:p14="http://schemas.microsoft.com/office/powerpoint/2010/main" val="19755118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2BFF23C-168F-412E-A2C2-FCECE0BD003B}"/>
              </a:ext>
            </a:extLst>
          </p:cNvPr>
          <p:cNvSpPr>
            <a:spLocks noGrp="1"/>
          </p:cNvSpPr>
          <p:nvPr>
            <p:ph type="body" sz="quarter" idx="13"/>
          </p:nvPr>
        </p:nvSpPr>
        <p:spPr/>
        <p:txBody>
          <a:bodyPr/>
          <a:lstStyle/>
          <a:p>
            <a:r>
              <a:rPr lang="en-GB" sz="4800" b="1" spc="-50" dirty="0">
                <a:solidFill>
                  <a:srgbClr val="FF5F00"/>
                </a:solidFill>
                <a:latin typeface="Calibri Light" panose="020F0302020204030204"/>
                <a:ea typeface="+mj-ea"/>
                <a:cs typeface="+mj-cs"/>
              </a:rPr>
              <a:t>Resources</a:t>
            </a:r>
            <a:endParaRPr lang="pl-PL" sz="4800" b="1" spc="-50" dirty="0">
              <a:solidFill>
                <a:srgbClr val="FF5F00"/>
              </a:solidFill>
              <a:latin typeface="Calibri Light" panose="020F0302020204030204"/>
              <a:ea typeface="+mj-ea"/>
              <a:cs typeface="+mj-cs"/>
            </a:endParaRPr>
          </a:p>
        </p:txBody>
      </p:sp>
      <p:sp>
        <p:nvSpPr>
          <p:cNvPr id="6" name="Rectangle 5">
            <a:extLst>
              <a:ext uri="{FF2B5EF4-FFF2-40B4-BE49-F238E27FC236}">
                <a16:creationId xmlns:a16="http://schemas.microsoft.com/office/drawing/2014/main" id="{2784AA54-E152-4856-BC65-FF609C1068CB}"/>
              </a:ext>
            </a:extLst>
          </p:cNvPr>
          <p:cNvSpPr/>
          <p:nvPr/>
        </p:nvSpPr>
        <p:spPr>
          <a:xfrm>
            <a:off x="1542741" y="1698416"/>
            <a:ext cx="10365479" cy="212365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l-PL" sz="2000" b="1" i="0" u="none" strike="noStrike" kern="0" cap="none" spc="0" normalizeH="0" baseline="0" noProof="0" dirty="0">
                <a:ln>
                  <a:noFill/>
                </a:ln>
                <a:solidFill>
                  <a:srgbClr val="FF5F00"/>
                </a:solidFill>
                <a:effectLst/>
                <a:uLnTx/>
                <a:uFillTx/>
              </a:rPr>
              <a:t>My examples (and demos)</a:t>
            </a:r>
            <a:endParaRPr kumimoji="0" lang="pl-PL" sz="2000" b="1" i="0" u="none" strike="noStrike" kern="0" cap="none" spc="0" normalizeH="0" baseline="0" noProof="0" dirty="0">
              <a:ln>
                <a:noFill/>
              </a:ln>
              <a:solidFill>
                <a:srgbClr val="FF5F00"/>
              </a:solidFill>
              <a:effectLst/>
              <a:uLnTx/>
              <a:uFillTx/>
              <a:hlinkClick r:id="rId3">
                <a:extLst>
                  <a:ext uri="{A12FA001-AC4F-418D-AE19-62706E023703}">
                    <ahyp:hlinkClr xmlns:ahyp="http://schemas.microsoft.com/office/drawing/2018/hyperlinkcolor" val="tx"/>
                  </a:ext>
                </a:extLst>
              </a:hlinkClick>
            </a:endParaRPr>
          </a:p>
          <a:p>
            <a:pPr marL="342900" indent="-342900">
              <a:buFont typeface="Arial" panose="020B0604020202020204" pitchFamily="34" charset="0"/>
              <a:buChar char="•"/>
              <a:defRPr/>
            </a:pPr>
            <a:r>
              <a:rPr lang="pl-PL" dirty="0">
                <a:hlinkClick r:id="rId4"/>
              </a:rPr>
              <a:t>https://github.com/cloud4yourdata/CommunityEvents/tree/master/DC_2020_DWWars</a:t>
            </a:r>
            <a:endParaRPr lang="en-GB" kern="0" dirty="0">
              <a:solidFill>
                <a:prstClr val="black"/>
              </a:solidFill>
            </a:endParaRPr>
          </a:p>
          <a:p>
            <a:pPr>
              <a:defRPr/>
            </a:pPr>
            <a:r>
              <a:rPr kumimoji="0" lang="pl-PL" sz="2000" b="1" i="0" u="none" strike="noStrike" kern="0" cap="none" spc="0" normalizeH="0" baseline="0" noProof="0" dirty="0">
                <a:ln>
                  <a:noFill/>
                </a:ln>
                <a:solidFill>
                  <a:srgbClr val="FF5F00"/>
                </a:solidFill>
                <a:effectLst/>
                <a:uLnTx/>
                <a:uFillTx/>
              </a:rPr>
              <a:t>Blogs</a:t>
            </a:r>
            <a:r>
              <a:rPr kumimoji="0" lang="en-GB" sz="2000" b="1" i="0" u="none" strike="noStrike" kern="0" cap="none" spc="0" normalizeH="0" baseline="0" noProof="0" dirty="0">
                <a:ln>
                  <a:noFill/>
                </a:ln>
                <a:solidFill>
                  <a:srgbClr val="FF5F00"/>
                </a:solidFill>
                <a:effectLst/>
                <a:uLnTx/>
                <a:uFillTx/>
              </a:rPr>
              <a:t>,</a:t>
            </a:r>
            <a:r>
              <a:rPr kumimoji="0" lang="pl-PL" sz="2000" b="1" i="0" u="none" strike="noStrike" kern="0" cap="none" spc="0" normalizeH="0" baseline="0" noProof="0" dirty="0">
                <a:ln>
                  <a:noFill/>
                </a:ln>
                <a:solidFill>
                  <a:srgbClr val="FF5F00"/>
                </a:solidFill>
                <a:effectLst/>
                <a:uLnTx/>
                <a:uFillTx/>
              </a:rPr>
              <a:t>pages</a:t>
            </a:r>
            <a:r>
              <a:rPr kumimoji="0" lang="en-GB" sz="2000" b="1" i="0" u="none" strike="noStrike" kern="0" cap="none" spc="0" normalizeH="0" baseline="0" noProof="0" dirty="0">
                <a:ln>
                  <a:noFill/>
                </a:ln>
                <a:solidFill>
                  <a:srgbClr val="FF5F00"/>
                </a:solidFill>
                <a:effectLst/>
                <a:uLnTx/>
                <a:uFillTx/>
              </a:rPr>
              <a:t>,documentation, articles</a:t>
            </a:r>
          </a:p>
          <a:p>
            <a:pPr marL="342900" indent="-342900">
              <a:buFont typeface="Arial" panose="020B0604020202020204" pitchFamily="34" charset="0"/>
              <a:buChar char="•"/>
              <a:defRPr/>
            </a:pPr>
            <a:r>
              <a:rPr lang="pl-PL" dirty="0">
                <a:hlinkClick r:id="rId5"/>
              </a:rPr>
              <a:t>https://docs.microsoft.com/en-us/azure/sql-database/</a:t>
            </a:r>
            <a:endParaRPr kumimoji="0" lang="pl-PL" b="0" i="0" u="none" strike="noStrike" kern="0" cap="none" spc="0" normalizeH="0" baseline="0" noProof="0" dirty="0">
              <a:ln>
                <a:noFill/>
              </a:ln>
              <a:solidFill>
                <a:srgbClr val="FF5F00"/>
              </a:solidFill>
              <a:effectLst/>
              <a:uLnTx/>
              <a:uFillTx/>
            </a:endParaRPr>
          </a:p>
          <a:p>
            <a:pPr marL="342900" indent="-342900">
              <a:buFont typeface="Arial" panose="020B0604020202020204" pitchFamily="34" charset="0"/>
              <a:buChar char="•"/>
              <a:defRPr/>
            </a:pPr>
            <a:r>
              <a:rPr lang="pl-PL" dirty="0">
                <a:hlinkClick r:id="rId6"/>
              </a:rPr>
              <a:t>https://docs.microsoft.com/en-us/azure/postgresql/</a:t>
            </a:r>
            <a:endParaRPr lang="en-GB" dirty="0"/>
          </a:p>
          <a:p>
            <a:pPr marL="342900" indent="-342900">
              <a:buFont typeface="Arial" panose="020B0604020202020204" pitchFamily="34" charset="0"/>
              <a:buChar char="•"/>
              <a:defRPr/>
            </a:pPr>
            <a:r>
              <a:rPr lang="pl-PL" dirty="0">
                <a:hlinkClick r:id="rId7"/>
              </a:rPr>
              <a:t>https://docs.microsoft.com/en-us/azure/sql-data-warehouse/</a:t>
            </a:r>
            <a:endParaRPr lang="en-GB" dirty="0"/>
          </a:p>
          <a:p>
            <a:pPr marL="342900" indent="-342900">
              <a:buFont typeface="Arial" panose="020B0604020202020204" pitchFamily="34" charset="0"/>
              <a:buChar char="•"/>
              <a:defRPr/>
            </a:pPr>
            <a:r>
              <a:rPr lang="pl-PL" dirty="0">
                <a:hlinkClick r:id="rId8"/>
              </a:rPr>
              <a:t>https://docs.snowflake.net/manuals/index.html</a:t>
            </a:r>
            <a:endParaRPr lang="en-GB" kern="0" dirty="0">
              <a:solidFill>
                <a:prstClr val="black"/>
              </a:solidFill>
            </a:endParaRPr>
          </a:p>
        </p:txBody>
      </p:sp>
    </p:spTree>
    <p:extLst>
      <p:ext uri="{BB962C8B-B14F-4D97-AF65-F5344CB8AC3E}">
        <p14:creationId xmlns:p14="http://schemas.microsoft.com/office/powerpoint/2010/main" val="2379738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336D8A-933B-4BD0-8226-3BE3135DB2E2}"/>
              </a:ext>
            </a:extLst>
          </p:cNvPr>
          <p:cNvSpPr txBox="1"/>
          <p:nvPr/>
        </p:nvSpPr>
        <p:spPr>
          <a:xfrm>
            <a:off x="1666240" y="2718036"/>
            <a:ext cx="6273641" cy="1421928"/>
          </a:xfrm>
          <a:prstGeom prst="rect">
            <a:avLst/>
          </a:prstGeom>
          <a:noFill/>
        </p:spPr>
        <p:txBody>
          <a:bodyPr wrap="none" rtlCol="0">
            <a:spAutoFit/>
          </a:bodyPr>
          <a:lstStyle/>
          <a:p>
            <a:pPr>
              <a:lnSpc>
                <a:spcPct val="90000"/>
              </a:lnSpc>
              <a:spcBef>
                <a:spcPts val="1000"/>
              </a:spcBef>
            </a:pPr>
            <a:r>
              <a:rPr lang="en-GB" sz="9600" b="1" spc="-50" dirty="0">
                <a:solidFill>
                  <a:srgbClr val="FF5F00"/>
                </a:solidFill>
                <a:latin typeface="Calibri Light" panose="020F0302020204030204"/>
              </a:rPr>
              <a:t>THANK YOU!</a:t>
            </a:r>
            <a:endParaRPr lang="pl-PL" sz="9600" b="1" spc="-50" dirty="0">
              <a:solidFill>
                <a:srgbClr val="FF5F00"/>
              </a:solidFill>
              <a:latin typeface="Calibri Light" panose="020F0302020204030204"/>
            </a:endParaRPr>
          </a:p>
        </p:txBody>
      </p:sp>
      <p:sp>
        <p:nvSpPr>
          <p:cNvPr id="2" name="TextBox 1">
            <a:extLst>
              <a:ext uri="{FF2B5EF4-FFF2-40B4-BE49-F238E27FC236}">
                <a16:creationId xmlns:a16="http://schemas.microsoft.com/office/drawing/2014/main" id="{976F5A5E-BEFB-48D2-98AE-2EA0E2515E40}"/>
              </a:ext>
            </a:extLst>
          </p:cNvPr>
          <p:cNvSpPr txBox="1"/>
          <p:nvPr/>
        </p:nvSpPr>
        <p:spPr>
          <a:xfrm>
            <a:off x="1957705" y="4139964"/>
            <a:ext cx="4504759" cy="461665"/>
          </a:xfrm>
          <a:prstGeom prst="rect">
            <a:avLst/>
          </a:prstGeom>
          <a:noFill/>
        </p:spPr>
        <p:txBody>
          <a:bodyPr wrap="none" rtlCol="0">
            <a:spAutoFit/>
          </a:bodyPr>
          <a:lstStyle/>
          <a:p>
            <a:r>
              <a:rPr lang="en-GB" sz="2400" dirty="0">
                <a:hlinkClick r:id="rId2"/>
              </a:rPr>
              <a:t>tkrawczyk@future-processing.com</a:t>
            </a:r>
            <a:endParaRPr lang="en-GB" sz="2400" dirty="0"/>
          </a:p>
        </p:txBody>
      </p:sp>
    </p:spTree>
    <p:extLst>
      <p:ext uri="{BB962C8B-B14F-4D97-AF65-F5344CB8AC3E}">
        <p14:creationId xmlns:p14="http://schemas.microsoft.com/office/powerpoint/2010/main" val="1580788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F066AA-EF10-4C4B-BCDE-8D756FDF0CA9}"/>
              </a:ext>
            </a:extLst>
          </p:cNvPr>
          <p:cNvSpPr>
            <a:spLocks noGrp="1"/>
          </p:cNvSpPr>
          <p:nvPr>
            <p:ph type="body" sz="quarter" idx="13"/>
          </p:nvPr>
        </p:nvSpPr>
        <p:spPr>
          <a:xfrm>
            <a:off x="904870" y="910223"/>
            <a:ext cx="6142461" cy="717974"/>
          </a:xfrm>
        </p:spPr>
        <p:txBody>
          <a:bodyPr/>
          <a:lstStyle/>
          <a:p>
            <a:r>
              <a:rPr lang="en-GB" sz="3700" b="1" dirty="0">
                <a:solidFill>
                  <a:srgbClr val="FF7100"/>
                </a:solidFill>
                <a:latin typeface="+mn-lt"/>
              </a:rPr>
              <a:t>Real challenges</a:t>
            </a:r>
            <a:endParaRPr lang="pl-PL" sz="3700" b="1" dirty="0">
              <a:solidFill>
                <a:srgbClr val="FF7100"/>
              </a:solidFill>
              <a:latin typeface="+mn-lt"/>
            </a:endParaRPr>
          </a:p>
        </p:txBody>
      </p:sp>
      <p:sp>
        <p:nvSpPr>
          <p:cNvPr id="10" name="TextBox 9">
            <a:extLst>
              <a:ext uri="{FF2B5EF4-FFF2-40B4-BE49-F238E27FC236}">
                <a16:creationId xmlns:a16="http://schemas.microsoft.com/office/drawing/2014/main" id="{17C9E110-B30C-48EF-AE86-40B9B99F9D62}"/>
              </a:ext>
            </a:extLst>
          </p:cNvPr>
          <p:cNvSpPr txBox="1"/>
          <p:nvPr/>
        </p:nvSpPr>
        <p:spPr>
          <a:xfrm>
            <a:off x="1211345" y="1823948"/>
            <a:ext cx="10631467" cy="2923877"/>
          </a:xfrm>
          <a:prstGeom prst="rect">
            <a:avLst/>
          </a:prstGeom>
          <a:noFill/>
        </p:spPr>
        <p:txBody>
          <a:bodyPr wrap="square" rtlCol="0">
            <a:spAutoFit/>
          </a:bodyPr>
          <a:lstStyle/>
          <a:p>
            <a:pPr marL="285750" indent="-285750">
              <a:buFont typeface="Arial" panose="020B0604020202020204" pitchFamily="34" charset="0"/>
              <a:buChar char="•"/>
            </a:pPr>
            <a:r>
              <a:rPr lang="en-US" sz="3200" b="1" kern="0" dirty="0">
                <a:solidFill>
                  <a:prstClr val="black">
                    <a:lumMod val="65000"/>
                    <a:lumOff val="35000"/>
                  </a:prstClr>
                </a:solidFill>
              </a:rPr>
              <a:t>How to build a “warehouse” in the cloud (Azure) ?</a:t>
            </a:r>
          </a:p>
          <a:p>
            <a:pPr marL="285750" indent="-285750">
              <a:buFont typeface="Arial" panose="020B0604020202020204" pitchFamily="34" charset="0"/>
              <a:buChar char="•"/>
            </a:pPr>
            <a:r>
              <a:rPr lang="en-US" sz="3200" b="1" kern="0" dirty="0">
                <a:solidFill>
                  <a:prstClr val="black">
                    <a:lumMod val="65000"/>
                    <a:lumOff val="35000"/>
                  </a:prstClr>
                </a:solidFill>
              </a:rPr>
              <a:t>How to choose proper DW engine?</a:t>
            </a:r>
          </a:p>
          <a:p>
            <a:pPr marL="285750" indent="-285750">
              <a:buFont typeface="Arial" panose="020B0604020202020204" pitchFamily="34" charset="0"/>
              <a:buChar char="•"/>
            </a:pPr>
            <a:r>
              <a:rPr lang="en-US" sz="3200" b="1" kern="0" dirty="0">
                <a:solidFill>
                  <a:schemeClr val="accent2"/>
                </a:solidFill>
              </a:rPr>
              <a:t>SMP</a:t>
            </a:r>
            <a:r>
              <a:rPr lang="en-US" sz="3200" b="1" kern="0" dirty="0">
                <a:solidFill>
                  <a:prstClr val="black">
                    <a:lumMod val="65000"/>
                    <a:lumOff val="35000"/>
                  </a:prstClr>
                </a:solidFill>
              </a:rPr>
              <a:t> vs </a:t>
            </a:r>
            <a:r>
              <a:rPr lang="en-US" sz="3200" b="1" kern="0" dirty="0">
                <a:solidFill>
                  <a:schemeClr val="accent2"/>
                </a:solidFill>
              </a:rPr>
              <a:t>MPP</a:t>
            </a:r>
            <a:r>
              <a:rPr lang="en-US" sz="3200" b="1" kern="0" dirty="0">
                <a:solidFill>
                  <a:prstClr val="black">
                    <a:lumMod val="65000"/>
                    <a:lumOff val="35000"/>
                  </a:prstClr>
                </a:solidFill>
              </a:rPr>
              <a:t> solutions?</a:t>
            </a:r>
          </a:p>
          <a:p>
            <a:pPr marL="285750" indent="-285750">
              <a:buFont typeface="Arial" panose="020B0604020202020204" pitchFamily="34" charset="0"/>
              <a:buChar char="•"/>
            </a:pPr>
            <a:r>
              <a:rPr lang="en-US" sz="3200" b="1" kern="0" dirty="0">
                <a:solidFill>
                  <a:schemeClr val="accent2"/>
                </a:solidFill>
              </a:rPr>
              <a:t>Data lake </a:t>
            </a:r>
            <a:r>
              <a:rPr lang="en-US" sz="3200" b="1" kern="0" dirty="0">
                <a:solidFill>
                  <a:prstClr val="black">
                    <a:lumMod val="65000"/>
                    <a:lumOff val="35000"/>
                  </a:prstClr>
                </a:solidFill>
              </a:rPr>
              <a:t>or </a:t>
            </a:r>
            <a:r>
              <a:rPr lang="en-US" sz="3200" b="1" kern="0" dirty="0">
                <a:solidFill>
                  <a:schemeClr val="accent2"/>
                </a:solidFill>
              </a:rPr>
              <a:t>Data warehouse </a:t>
            </a:r>
            <a:r>
              <a:rPr lang="en-US" sz="3200" b="1" kern="0" dirty="0">
                <a:solidFill>
                  <a:prstClr val="black">
                    <a:lumMod val="65000"/>
                    <a:lumOff val="35000"/>
                  </a:prstClr>
                </a:solidFill>
              </a:rPr>
              <a:t>?</a:t>
            </a:r>
          </a:p>
          <a:p>
            <a:pPr marL="285750" indent="-285750">
              <a:buFont typeface="Arial" panose="020B0604020202020204" pitchFamily="34" charset="0"/>
              <a:buChar char="•"/>
            </a:pPr>
            <a:r>
              <a:rPr lang="en-US" sz="3200" b="1" kern="0" dirty="0">
                <a:solidFill>
                  <a:schemeClr val="accent2"/>
                </a:solidFill>
              </a:rPr>
              <a:t>ELT/ETL </a:t>
            </a:r>
            <a:r>
              <a:rPr lang="en-US" sz="3200" b="1" kern="0" dirty="0">
                <a:solidFill>
                  <a:prstClr val="black">
                    <a:lumMod val="65000"/>
                    <a:lumOff val="35000"/>
                  </a:prstClr>
                </a:solidFill>
              </a:rPr>
              <a:t>processes in the cloud? </a:t>
            </a:r>
          </a:p>
          <a:p>
            <a:pPr marL="285750" indent="-285750">
              <a:buFont typeface="Arial" panose="020B0604020202020204" pitchFamily="34" charset="0"/>
              <a:buChar char="•"/>
            </a:pPr>
            <a:endParaRPr kumimoji="0" lang="en-GB" sz="2400" b="1" i="0" u="none" strike="noStrike" kern="0" cap="none" spc="0" normalizeH="0" baseline="0" noProof="0" dirty="0">
              <a:ln>
                <a:noFill/>
              </a:ln>
              <a:solidFill>
                <a:prstClr val="black">
                  <a:lumMod val="65000"/>
                  <a:lumOff val="35000"/>
                </a:prstClr>
              </a:solidFill>
              <a:effectLst/>
              <a:uLnTx/>
              <a:uFillTx/>
            </a:endParaRPr>
          </a:p>
        </p:txBody>
      </p:sp>
    </p:spTree>
    <p:extLst>
      <p:ext uri="{BB962C8B-B14F-4D97-AF65-F5344CB8AC3E}">
        <p14:creationId xmlns:p14="http://schemas.microsoft.com/office/powerpoint/2010/main" val="4227910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1D1CD2-3826-444A-8C8C-DA9CFCA8A1E0}"/>
              </a:ext>
            </a:extLst>
          </p:cNvPr>
          <p:cNvSpPr>
            <a:spLocks noGrp="1"/>
          </p:cNvSpPr>
          <p:nvPr>
            <p:ph type="body" sz="quarter" idx="13"/>
          </p:nvPr>
        </p:nvSpPr>
        <p:spPr/>
        <p:txBody>
          <a:bodyPr/>
          <a:lstStyle/>
          <a:p>
            <a:r>
              <a:rPr lang="en-GB" sz="3700" b="1" dirty="0">
                <a:solidFill>
                  <a:srgbClr val="FF7100"/>
                </a:solidFill>
                <a:latin typeface="+mn-lt"/>
              </a:rPr>
              <a:t>List of questions </a:t>
            </a:r>
            <a:endParaRPr lang="pl-PL" sz="3700" b="1" dirty="0">
              <a:solidFill>
                <a:srgbClr val="FF7100"/>
              </a:solidFill>
              <a:latin typeface="+mn-lt"/>
            </a:endParaRPr>
          </a:p>
        </p:txBody>
      </p:sp>
      <p:pic>
        <p:nvPicPr>
          <p:cNvPr id="2050" name="Picture 2" descr="Azure SQL Data Warehouse">
            <a:extLst>
              <a:ext uri="{FF2B5EF4-FFF2-40B4-BE49-F238E27FC236}">
                <a16:creationId xmlns:a16="http://schemas.microsoft.com/office/drawing/2014/main" id="{F643DD8C-B272-4040-AD58-517428818E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3473" y="1558056"/>
            <a:ext cx="3266982" cy="47045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C998B60-97F3-470A-B56F-9459311EC2F6}"/>
              </a:ext>
            </a:extLst>
          </p:cNvPr>
          <p:cNvSpPr txBox="1"/>
          <p:nvPr/>
        </p:nvSpPr>
        <p:spPr>
          <a:xfrm>
            <a:off x="5869003" y="6355880"/>
            <a:ext cx="5251759" cy="253916"/>
          </a:xfrm>
          <a:prstGeom prst="rect">
            <a:avLst/>
          </a:prstGeom>
          <a:noFill/>
        </p:spPr>
        <p:txBody>
          <a:bodyPr wrap="none" rtlCol="0">
            <a:spAutoFit/>
          </a:bodyPr>
          <a:lstStyle/>
          <a:p>
            <a:r>
              <a:rPr lang="en-GB" sz="1050" dirty="0"/>
              <a:t>Source:</a:t>
            </a:r>
            <a:r>
              <a:rPr lang="pl-PL" sz="1050" dirty="0">
                <a:hlinkClick r:id="rId3"/>
              </a:rPr>
              <a:t>https://www.blue-granite.com/blog/is-azure-sql-data-warehouse-a-good-fit-updated</a:t>
            </a:r>
            <a:endParaRPr lang="pl-PL" sz="1050" dirty="0"/>
          </a:p>
        </p:txBody>
      </p:sp>
      <p:sp>
        <p:nvSpPr>
          <p:cNvPr id="4" name="Rectangle 3">
            <a:extLst>
              <a:ext uri="{FF2B5EF4-FFF2-40B4-BE49-F238E27FC236}">
                <a16:creationId xmlns:a16="http://schemas.microsoft.com/office/drawing/2014/main" id="{2A989D53-58B2-4660-8CCD-E3CF87977222}"/>
              </a:ext>
            </a:extLst>
          </p:cNvPr>
          <p:cNvSpPr/>
          <p:nvPr/>
        </p:nvSpPr>
        <p:spPr>
          <a:xfrm>
            <a:off x="918221" y="1648194"/>
            <a:ext cx="6405856" cy="4247317"/>
          </a:xfrm>
          <a:prstGeom prst="rect">
            <a:avLst/>
          </a:prstGeom>
        </p:spPr>
        <p:txBody>
          <a:bodyPr wrap="square">
            <a:spAutoFit/>
          </a:bodyPr>
          <a:lstStyle/>
          <a:p>
            <a:pPr marL="285750" indent="-285750">
              <a:buFont typeface="Arial" panose="020B0604020202020204" pitchFamily="34" charset="0"/>
              <a:buChar char="•"/>
            </a:pPr>
            <a:r>
              <a:rPr lang="pl-PL" b="1" dirty="0">
                <a:solidFill>
                  <a:schemeClr val="tx1">
                    <a:lumMod val="65000"/>
                    <a:lumOff val="35000"/>
                  </a:schemeClr>
                </a:solidFill>
              </a:rPr>
              <a:t>What will be estimated data volume?</a:t>
            </a:r>
          </a:p>
          <a:p>
            <a:pPr marL="285750" indent="-285750">
              <a:buFont typeface="Arial" panose="020B0604020202020204" pitchFamily="34" charset="0"/>
              <a:buChar char="•"/>
            </a:pPr>
            <a:r>
              <a:rPr lang="pl-PL" b="1" dirty="0">
                <a:solidFill>
                  <a:schemeClr val="tx1">
                    <a:lumMod val="65000"/>
                    <a:lumOff val="35000"/>
                  </a:schemeClr>
                </a:solidFill>
              </a:rPr>
              <a:t>What will be daily (monthly, annual) data increment?</a:t>
            </a:r>
          </a:p>
          <a:p>
            <a:pPr marL="285750" indent="-285750">
              <a:buFont typeface="Arial" panose="020B0604020202020204" pitchFamily="34" charset="0"/>
              <a:buChar char="•"/>
            </a:pPr>
            <a:r>
              <a:rPr lang="pl-PL" b="1" dirty="0">
                <a:solidFill>
                  <a:schemeClr val="tx1">
                    <a:lumMod val="65000"/>
                    <a:lumOff val="35000"/>
                  </a:schemeClr>
                </a:solidFill>
              </a:rPr>
              <a:t>How many concurrent queries should be supported by the solution?</a:t>
            </a:r>
          </a:p>
          <a:p>
            <a:pPr marL="285750" indent="-285750">
              <a:buFont typeface="Arial" panose="020B0604020202020204" pitchFamily="34" charset="0"/>
              <a:buChar char="•"/>
            </a:pPr>
            <a:r>
              <a:rPr lang="pl-PL" dirty="0">
                <a:solidFill>
                  <a:schemeClr val="tx1">
                    <a:lumMod val="65000"/>
                    <a:lumOff val="35000"/>
                  </a:schemeClr>
                </a:solidFill>
              </a:rPr>
              <a:t>What kind of data will be stored/processed (structured, semistructured e.g. json, xml etc.)?</a:t>
            </a:r>
          </a:p>
          <a:p>
            <a:pPr marL="285750" indent="-285750">
              <a:buFont typeface="Arial" panose="020B0604020202020204" pitchFamily="34" charset="0"/>
              <a:buChar char="•"/>
            </a:pPr>
            <a:r>
              <a:rPr lang="pl-PL" dirty="0">
                <a:solidFill>
                  <a:schemeClr val="tx1">
                    <a:lumMod val="65000"/>
                    <a:lumOff val="35000"/>
                  </a:schemeClr>
                </a:solidFill>
              </a:rPr>
              <a:t>What kind of operations will be executed on the client's site (e.g. fast lookups or complex queries, OLTP or OLAP)?</a:t>
            </a:r>
          </a:p>
          <a:p>
            <a:pPr marL="285750" indent="-285750">
              <a:buFont typeface="Arial" panose="020B0604020202020204" pitchFamily="34" charset="0"/>
              <a:buChar char="•"/>
            </a:pPr>
            <a:r>
              <a:rPr lang="pl-PL" dirty="0">
                <a:solidFill>
                  <a:schemeClr val="tx1">
                    <a:lumMod val="65000"/>
                    <a:lumOff val="35000"/>
                  </a:schemeClr>
                </a:solidFill>
              </a:rPr>
              <a:t>What kind of data sources should be handled?</a:t>
            </a:r>
          </a:p>
          <a:p>
            <a:pPr marL="285750" indent="-285750">
              <a:buFont typeface="Arial" panose="020B0604020202020204" pitchFamily="34" charset="0"/>
              <a:buChar char="•"/>
            </a:pPr>
            <a:r>
              <a:rPr lang="pl-PL" b="1" dirty="0">
                <a:solidFill>
                  <a:schemeClr val="tx1">
                    <a:lumMod val="65000"/>
                    <a:lumOff val="35000"/>
                  </a:schemeClr>
                </a:solidFill>
              </a:rPr>
              <a:t>Are cloud-based solutions accepted? If yes , what is the accepted monthly cost?</a:t>
            </a:r>
          </a:p>
          <a:p>
            <a:pPr marL="285750" indent="-285750">
              <a:buFont typeface="Arial" panose="020B0604020202020204" pitchFamily="34" charset="0"/>
              <a:buChar char="•"/>
            </a:pPr>
            <a:r>
              <a:rPr lang="pl-PL" dirty="0">
                <a:solidFill>
                  <a:schemeClr val="tx1">
                    <a:lumMod val="65000"/>
                    <a:lumOff val="35000"/>
                  </a:schemeClr>
                </a:solidFill>
              </a:rPr>
              <a:t>Do we build a modern data warehouse based on data lake approach?</a:t>
            </a:r>
          </a:p>
          <a:p>
            <a:pPr marL="285750" indent="-285750">
              <a:buFont typeface="Arial" panose="020B0604020202020204" pitchFamily="34" charset="0"/>
              <a:buChar char="•"/>
            </a:pPr>
            <a:r>
              <a:rPr lang="pl-PL" dirty="0">
                <a:solidFill>
                  <a:schemeClr val="tx1">
                    <a:lumMod val="65000"/>
                    <a:lumOff val="35000"/>
                  </a:schemeClr>
                </a:solidFill>
              </a:rPr>
              <a:t>Are there any additional requirements or recommendations regarding the db engines? (e.g Open Source)?</a:t>
            </a:r>
          </a:p>
        </p:txBody>
      </p:sp>
    </p:spTree>
    <p:extLst>
      <p:ext uri="{BB962C8B-B14F-4D97-AF65-F5344CB8AC3E}">
        <p14:creationId xmlns:p14="http://schemas.microsoft.com/office/powerpoint/2010/main" val="2039680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E6CD2C47-B5C8-4FF1-8771-7DAC6EFC8389}"/>
              </a:ext>
            </a:extLst>
          </p:cNvPr>
          <p:cNvPicPr>
            <a:picLocks noChangeAspect="1"/>
          </p:cNvPicPr>
          <p:nvPr/>
        </p:nvPicPr>
        <p:blipFill>
          <a:blip r:embed="rId3"/>
          <a:stretch>
            <a:fillRect/>
          </a:stretch>
        </p:blipFill>
        <p:spPr>
          <a:xfrm>
            <a:off x="2993374" y="4459670"/>
            <a:ext cx="667642" cy="543841"/>
          </a:xfrm>
          <a:prstGeom prst="rect">
            <a:avLst/>
          </a:prstGeom>
        </p:spPr>
      </p:pic>
      <p:sp>
        <p:nvSpPr>
          <p:cNvPr id="2" name="Text Placeholder 1">
            <a:extLst>
              <a:ext uri="{FF2B5EF4-FFF2-40B4-BE49-F238E27FC236}">
                <a16:creationId xmlns:a16="http://schemas.microsoft.com/office/drawing/2014/main" id="{A930EC2E-FFBD-4C3A-BCB6-0F02AC006220}"/>
              </a:ext>
            </a:extLst>
          </p:cNvPr>
          <p:cNvSpPr>
            <a:spLocks noGrp="1"/>
          </p:cNvSpPr>
          <p:nvPr>
            <p:ph type="body" sz="quarter" idx="13"/>
          </p:nvPr>
        </p:nvSpPr>
        <p:spPr>
          <a:xfrm>
            <a:off x="792127" y="857465"/>
            <a:ext cx="7469004" cy="957299"/>
          </a:xfrm>
        </p:spPr>
        <p:txBody>
          <a:bodyPr/>
          <a:lstStyle/>
          <a:p>
            <a:r>
              <a:rPr lang="en-GB" sz="3700" b="1" dirty="0">
                <a:solidFill>
                  <a:srgbClr val="FF7100"/>
                </a:solidFill>
                <a:latin typeface="+mn-lt"/>
              </a:rPr>
              <a:t>SMP vs MPP Architecture</a:t>
            </a:r>
            <a:endParaRPr lang="pl-PL" sz="3700" b="1" dirty="0">
              <a:solidFill>
                <a:srgbClr val="FF7100"/>
              </a:solidFill>
              <a:latin typeface="+mn-lt"/>
            </a:endParaRPr>
          </a:p>
        </p:txBody>
      </p:sp>
      <p:pic>
        <p:nvPicPr>
          <p:cNvPr id="3" name="Picture 2">
            <a:extLst>
              <a:ext uri="{FF2B5EF4-FFF2-40B4-BE49-F238E27FC236}">
                <a16:creationId xmlns:a16="http://schemas.microsoft.com/office/drawing/2014/main" id="{7746C445-1108-4D8B-8B2F-5D728289198C}"/>
              </a:ext>
            </a:extLst>
          </p:cNvPr>
          <p:cNvPicPr>
            <a:picLocks noChangeAspect="1"/>
          </p:cNvPicPr>
          <p:nvPr/>
        </p:nvPicPr>
        <p:blipFill>
          <a:blip r:embed="rId4"/>
          <a:stretch>
            <a:fillRect/>
          </a:stretch>
        </p:blipFill>
        <p:spPr>
          <a:xfrm>
            <a:off x="1514823" y="2646824"/>
            <a:ext cx="966787" cy="1157287"/>
          </a:xfrm>
          <a:prstGeom prst="rect">
            <a:avLst/>
          </a:prstGeom>
        </p:spPr>
      </p:pic>
      <p:sp>
        <p:nvSpPr>
          <p:cNvPr id="4" name="Cylinder 3">
            <a:extLst>
              <a:ext uri="{FF2B5EF4-FFF2-40B4-BE49-F238E27FC236}">
                <a16:creationId xmlns:a16="http://schemas.microsoft.com/office/drawing/2014/main" id="{EEAA35F8-AB8A-4A17-94A7-43985CA4ACD6}"/>
              </a:ext>
            </a:extLst>
          </p:cNvPr>
          <p:cNvSpPr/>
          <p:nvPr/>
        </p:nvSpPr>
        <p:spPr>
          <a:xfrm>
            <a:off x="2531321" y="3355998"/>
            <a:ext cx="766689" cy="98473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dirty="0"/>
              <a:t>A-Z</a:t>
            </a:r>
            <a:endParaRPr lang="pl-PL" dirty="0"/>
          </a:p>
        </p:txBody>
      </p:sp>
      <p:sp>
        <p:nvSpPr>
          <p:cNvPr id="5" name="Rectangle: Rounded Corners 4">
            <a:extLst>
              <a:ext uri="{FF2B5EF4-FFF2-40B4-BE49-F238E27FC236}">
                <a16:creationId xmlns:a16="http://schemas.microsoft.com/office/drawing/2014/main" id="{E6ADB5DC-ABDA-4293-A91D-50221FB1EC35}"/>
              </a:ext>
            </a:extLst>
          </p:cNvPr>
          <p:cNvSpPr/>
          <p:nvPr/>
        </p:nvSpPr>
        <p:spPr>
          <a:xfrm>
            <a:off x="1912343" y="2965144"/>
            <a:ext cx="1990579" cy="2489983"/>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pl-PL"/>
          </a:p>
        </p:txBody>
      </p:sp>
      <p:pic>
        <p:nvPicPr>
          <p:cNvPr id="6" name="Picture 5">
            <a:extLst>
              <a:ext uri="{FF2B5EF4-FFF2-40B4-BE49-F238E27FC236}">
                <a16:creationId xmlns:a16="http://schemas.microsoft.com/office/drawing/2014/main" id="{A7C5025F-7EC0-44DE-8B6A-8B25D1FC0F29}"/>
              </a:ext>
            </a:extLst>
          </p:cNvPr>
          <p:cNvPicPr>
            <a:picLocks noChangeAspect="1"/>
          </p:cNvPicPr>
          <p:nvPr/>
        </p:nvPicPr>
        <p:blipFill>
          <a:blip r:embed="rId5"/>
          <a:stretch>
            <a:fillRect/>
          </a:stretch>
        </p:blipFill>
        <p:spPr>
          <a:xfrm>
            <a:off x="1998217" y="4388270"/>
            <a:ext cx="618760" cy="605664"/>
          </a:xfrm>
          <a:prstGeom prst="rect">
            <a:avLst/>
          </a:prstGeom>
        </p:spPr>
      </p:pic>
      <p:pic>
        <p:nvPicPr>
          <p:cNvPr id="7" name="Picture 6">
            <a:extLst>
              <a:ext uri="{FF2B5EF4-FFF2-40B4-BE49-F238E27FC236}">
                <a16:creationId xmlns:a16="http://schemas.microsoft.com/office/drawing/2014/main" id="{5DC9A3D2-1685-4343-9FBB-AD02ADB4AE89}"/>
              </a:ext>
            </a:extLst>
          </p:cNvPr>
          <p:cNvPicPr>
            <a:picLocks noChangeAspect="1"/>
          </p:cNvPicPr>
          <p:nvPr/>
        </p:nvPicPr>
        <p:blipFill>
          <a:blip r:embed="rId3"/>
          <a:stretch>
            <a:fillRect/>
          </a:stretch>
        </p:blipFill>
        <p:spPr>
          <a:xfrm>
            <a:off x="3127364" y="4524936"/>
            <a:ext cx="667642" cy="543841"/>
          </a:xfrm>
          <a:prstGeom prst="rect">
            <a:avLst/>
          </a:prstGeom>
        </p:spPr>
      </p:pic>
      <p:pic>
        <p:nvPicPr>
          <p:cNvPr id="8" name="Picture 7">
            <a:extLst>
              <a:ext uri="{FF2B5EF4-FFF2-40B4-BE49-F238E27FC236}">
                <a16:creationId xmlns:a16="http://schemas.microsoft.com/office/drawing/2014/main" id="{25B03F1E-C2C0-49AE-B79F-5543D16F0E26}"/>
              </a:ext>
            </a:extLst>
          </p:cNvPr>
          <p:cNvPicPr>
            <a:picLocks noChangeAspect="1"/>
          </p:cNvPicPr>
          <p:nvPr/>
        </p:nvPicPr>
        <p:blipFill>
          <a:blip r:embed="rId5"/>
          <a:stretch>
            <a:fillRect/>
          </a:stretch>
        </p:blipFill>
        <p:spPr>
          <a:xfrm>
            <a:off x="2324775" y="4564548"/>
            <a:ext cx="618760" cy="605664"/>
          </a:xfrm>
          <a:prstGeom prst="rect">
            <a:avLst/>
          </a:prstGeom>
        </p:spPr>
      </p:pic>
      <p:sp>
        <p:nvSpPr>
          <p:cNvPr id="23" name="TextBox 22">
            <a:extLst>
              <a:ext uri="{FF2B5EF4-FFF2-40B4-BE49-F238E27FC236}">
                <a16:creationId xmlns:a16="http://schemas.microsoft.com/office/drawing/2014/main" id="{0226383C-CB95-4F60-8EB3-EAB6DBAF604B}"/>
              </a:ext>
            </a:extLst>
          </p:cNvPr>
          <p:cNvSpPr txBox="1"/>
          <p:nvPr/>
        </p:nvSpPr>
        <p:spPr>
          <a:xfrm>
            <a:off x="1138685" y="1908752"/>
            <a:ext cx="4319772" cy="523220"/>
          </a:xfrm>
          <a:prstGeom prst="rect">
            <a:avLst/>
          </a:prstGeom>
          <a:noFill/>
        </p:spPr>
        <p:txBody>
          <a:bodyPr wrap="none" rtlCol="0">
            <a:spAutoFit/>
          </a:bodyPr>
          <a:lstStyle/>
          <a:p>
            <a:r>
              <a:rPr lang="en-GB" sz="2800" b="1" dirty="0">
                <a:solidFill>
                  <a:schemeClr val="tx1">
                    <a:lumMod val="65000"/>
                    <a:lumOff val="35000"/>
                  </a:schemeClr>
                </a:solidFill>
              </a:rPr>
              <a:t>Symmetric Multi Processing</a:t>
            </a:r>
            <a:endParaRPr lang="pl-PL" sz="2800" b="1" dirty="0">
              <a:solidFill>
                <a:schemeClr val="tx1">
                  <a:lumMod val="65000"/>
                  <a:lumOff val="35000"/>
                </a:schemeClr>
              </a:solidFill>
            </a:endParaRPr>
          </a:p>
        </p:txBody>
      </p:sp>
      <p:sp>
        <p:nvSpPr>
          <p:cNvPr id="24" name="TextBox 23">
            <a:extLst>
              <a:ext uri="{FF2B5EF4-FFF2-40B4-BE49-F238E27FC236}">
                <a16:creationId xmlns:a16="http://schemas.microsoft.com/office/drawing/2014/main" id="{73C506E2-E505-4EFB-B2F2-CF55BF21657F}"/>
              </a:ext>
            </a:extLst>
          </p:cNvPr>
          <p:cNvSpPr txBox="1"/>
          <p:nvPr/>
        </p:nvSpPr>
        <p:spPr>
          <a:xfrm>
            <a:off x="6037401" y="1875141"/>
            <a:ext cx="4499822" cy="523220"/>
          </a:xfrm>
          <a:prstGeom prst="rect">
            <a:avLst/>
          </a:prstGeom>
          <a:noFill/>
        </p:spPr>
        <p:txBody>
          <a:bodyPr wrap="none" rtlCol="0">
            <a:spAutoFit/>
          </a:bodyPr>
          <a:lstStyle/>
          <a:p>
            <a:r>
              <a:rPr lang="en-GB" sz="2800" b="1" dirty="0">
                <a:solidFill>
                  <a:schemeClr val="tx1">
                    <a:lumMod val="65000"/>
                    <a:lumOff val="35000"/>
                  </a:schemeClr>
                </a:solidFill>
              </a:rPr>
              <a:t>Massively Parallel Processing</a:t>
            </a:r>
            <a:endParaRPr lang="pl-PL" sz="2800" b="1" dirty="0">
              <a:solidFill>
                <a:schemeClr val="tx1">
                  <a:lumMod val="65000"/>
                  <a:lumOff val="35000"/>
                </a:schemeClr>
              </a:solidFill>
            </a:endParaRPr>
          </a:p>
        </p:txBody>
      </p:sp>
      <p:grpSp>
        <p:nvGrpSpPr>
          <p:cNvPr id="9" name="Group 8">
            <a:extLst>
              <a:ext uri="{FF2B5EF4-FFF2-40B4-BE49-F238E27FC236}">
                <a16:creationId xmlns:a16="http://schemas.microsoft.com/office/drawing/2014/main" id="{C9BBEA22-577B-4592-97B7-C2AA7292E580}"/>
              </a:ext>
            </a:extLst>
          </p:cNvPr>
          <p:cNvGrpSpPr/>
          <p:nvPr/>
        </p:nvGrpSpPr>
        <p:grpSpPr>
          <a:xfrm>
            <a:off x="5696607" y="2431972"/>
            <a:ext cx="5570483" cy="4337806"/>
            <a:chOff x="5696607" y="2431972"/>
            <a:chExt cx="5570483" cy="4337806"/>
          </a:xfrm>
        </p:grpSpPr>
        <p:pic>
          <p:nvPicPr>
            <p:cNvPr id="10" name="Picture 9">
              <a:extLst>
                <a:ext uri="{FF2B5EF4-FFF2-40B4-BE49-F238E27FC236}">
                  <a16:creationId xmlns:a16="http://schemas.microsoft.com/office/drawing/2014/main" id="{C541AFE5-1FAA-4906-B962-43916FF7E420}"/>
                </a:ext>
              </a:extLst>
            </p:cNvPr>
            <p:cNvPicPr>
              <a:picLocks noChangeAspect="1"/>
            </p:cNvPicPr>
            <p:nvPr/>
          </p:nvPicPr>
          <p:blipFill>
            <a:blip r:embed="rId4"/>
            <a:stretch>
              <a:fillRect/>
            </a:stretch>
          </p:blipFill>
          <p:spPr>
            <a:xfrm>
              <a:off x="9802227" y="2755779"/>
              <a:ext cx="421581" cy="505653"/>
            </a:xfrm>
            <a:prstGeom prst="rect">
              <a:avLst/>
            </a:prstGeom>
          </p:spPr>
        </p:pic>
        <p:pic>
          <p:nvPicPr>
            <p:cNvPr id="11" name="Picture 10">
              <a:extLst>
                <a:ext uri="{FF2B5EF4-FFF2-40B4-BE49-F238E27FC236}">
                  <a16:creationId xmlns:a16="http://schemas.microsoft.com/office/drawing/2014/main" id="{8E542CAB-5B0C-414C-942C-774E06C061AB}"/>
                </a:ext>
              </a:extLst>
            </p:cNvPr>
            <p:cNvPicPr>
              <a:picLocks noChangeAspect="1"/>
            </p:cNvPicPr>
            <p:nvPr/>
          </p:nvPicPr>
          <p:blipFill>
            <a:blip r:embed="rId4"/>
            <a:stretch>
              <a:fillRect/>
            </a:stretch>
          </p:blipFill>
          <p:spPr>
            <a:xfrm>
              <a:off x="8555344" y="2755780"/>
              <a:ext cx="421581" cy="505653"/>
            </a:xfrm>
            <a:prstGeom prst="rect">
              <a:avLst/>
            </a:prstGeom>
          </p:spPr>
        </p:pic>
        <p:pic>
          <p:nvPicPr>
            <p:cNvPr id="12" name="Picture 11">
              <a:extLst>
                <a:ext uri="{FF2B5EF4-FFF2-40B4-BE49-F238E27FC236}">
                  <a16:creationId xmlns:a16="http://schemas.microsoft.com/office/drawing/2014/main" id="{1F558FC1-E594-4BE7-BB81-98F794C7A464}"/>
                </a:ext>
              </a:extLst>
            </p:cNvPr>
            <p:cNvPicPr>
              <a:picLocks noChangeAspect="1"/>
            </p:cNvPicPr>
            <p:nvPr/>
          </p:nvPicPr>
          <p:blipFill>
            <a:blip r:embed="rId4"/>
            <a:stretch>
              <a:fillRect/>
            </a:stretch>
          </p:blipFill>
          <p:spPr>
            <a:xfrm>
              <a:off x="7325672" y="2679695"/>
              <a:ext cx="421581" cy="505653"/>
            </a:xfrm>
            <a:prstGeom prst="rect">
              <a:avLst/>
            </a:prstGeom>
          </p:spPr>
        </p:pic>
        <p:pic>
          <p:nvPicPr>
            <p:cNvPr id="13" name="Picture 12">
              <a:extLst>
                <a:ext uri="{FF2B5EF4-FFF2-40B4-BE49-F238E27FC236}">
                  <a16:creationId xmlns:a16="http://schemas.microsoft.com/office/drawing/2014/main" id="{C00377A5-4441-4BBD-B0D0-28C94DD109E8}"/>
                </a:ext>
              </a:extLst>
            </p:cNvPr>
            <p:cNvPicPr>
              <a:picLocks noChangeAspect="1"/>
            </p:cNvPicPr>
            <p:nvPr/>
          </p:nvPicPr>
          <p:blipFill>
            <a:blip r:embed="rId4"/>
            <a:stretch>
              <a:fillRect/>
            </a:stretch>
          </p:blipFill>
          <p:spPr>
            <a:xfrm>
              <a:off x="6096000" y="2669419"/>
              <a:ext cx="421581" cy="505653"/>
            </a:xfrm>
            <a:prstGeom prst="rect">
              <a:avLst/>
            </a:prstGeom>
          </p:spPr>
        </p:pic>
        <p:sp>
          <p:nvSpPr>
            <p:cNvPr id="14" name="Cylinder 13">
              <a:extLst>
                <a:ext uri="{FF2B5EF4-FFF2-40B4-BE49-F238E27FC236}">
                  <a16:creationId xmlns:a16="http://schemas.microsoft.com/office/drawing/2014/main" id="{58280D26-23A6-4BF3-8CBB-27834C4435CF}"/>
                </a:ext>
              </a:extLst>
            </p:cNvPr>
            <p:cNvSpPr/>
            <p:nvPr/>
          </p:nvSpPr>
          <p:spPr>
            <a:xfrm>
              <a:off x="6517581" y="3011377"/>
              <a:ext cx="573524" cy="712021"/>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600" dirty="0"/>
                <a:t>A-F</a:t>
              </a:r>
              <a:endParaRPr lang="pl-PL" sz="1600" dirty="0"/>
            </a:p>
          </p:txBody>
        </p:sp>
        <p:sp>
          <p:nvSpPr>
            <p:cNvPr id="15" name="Cylinder 14">
              <a:extLst>
                <a:ext uri="{FF2B5EF4-FFF2-40B4-BE49-F238E27FC236}">
                  <a16:creationId xmlns:a16="http://schemas.microsoft.com/office/drawing/2014/main" id="{BD4C8540-92AB-4432-91A5-507C0A474FBC}"/>
                </a:ext>
              </a:extLst>
            </p:cNvPr>
            <p:cNvSpPr/>
            <p:nvPr/>
          </p:nvSpPr>
          <p:spPr>
            <a:xfrm>
              <a:off x="7765775" y="2999988"/>
              <a:ext cx="573524" cy="71202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G-K</a:t>
              </a:r>
              <a:endParaRPr lang="pl-PL" sz="1600" dirty="0"/>
            </a:p>
          </p:txBody>
        </p:sp>
        <p:sp>
          <p:nvSpPr>
            <p:cNvPr id="16" name="Cylinder 15">
              <a:extLst>
                <a:ext uri="{FF2B5EF4-FFF2-40B4-BE49-F238E27FC236}">
                  <a16:creationId xmlns:a16="http://schemas.microsoft.com/office/drawing/2014/main" id="{52442FE6-62C0-4D8A-AD0E-2223E8971E01}"/>
                </a:ext>
              </a:extLst>
            </p:cNvPr>
            <p:cNvSpPr/>
            <p:nvPr/>
          </p:nvSpPr>
          <p:spPr>
            <a:xfrm>
              <a:off x="8995105" y="3048260"/>
              <a:ext cx="573524" cy="712021"/>
            </a:xfrm>
            <a:prstGeom prst="ca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GB" dirty="0">
                  <a:solidFill>
                    <a:schemeClr val="bg1"/>
                  </a:solidFill>
                </a:rPr>
                <a:t>L-P</a:t>
              </a:r>
              <a:endParaRPr lang="pl-PL" dirty="0">
                <a:solidFill>
                  <a:schemeClr val="bg1"/>
                </a:solidFill>
              </a:endParaRPr>
            </a:p>
          </p:txBody>
        </p:sp>
        <p:sp>
          <p:nvSpPr>
            <p:cNvPr id="17" name="Cylinder 16">
              <a:extLst>
                <a:ext uri="{FF2B5EF4-FFF2-40B4-BE49-F238E27FC236}">
                  <a16:creationId xmlns:a16="http://schemas.microsoft.com/office/drawing/2014/main" id="{F18D9CC5-7956-4697-96D0-4E382FF66FE2}"/>
                </a:ext>
              </a:extLst>
            </p:cNvPr>
            <p:cNvSpPr/>
            <p:nvPr/>
          </p:nvSpPr>
          <p:spPr>
            <a:xfrm>
              <a:off x="10242959" y="3050994"/>
              <a:ext cx="573524" cy="712021"/>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600" dirty="0"/>
                <a:t>Q-Z</a:t>
              </a:r>
              <a:endParaRPr lang="pl-PL" sz="1600" dirty="0"/>
            </a:p>
          </p:txBody>
        </p:sp>
        <p:sp>
          <p:nvSpPr>
            <p:cNvPr id="18" name="Rectangle: Rounded Corners 17">
              <a:extLst>
                <a:ext uri="{FF2B5EF4-FFF2-40B4-BE49-F238E27FC236}">
                  <a16:creationId xmlns:a16="http://schemas.microsoft.com/office/drawing/2014/main" id="{FCCCEF14-0DF5-4A03-8DD4-913648DE824B}"/>
                </a:ext>
              </a:extLst>
            </p:cNvPr>
            <p:cNvSpPr/>
            <p:nvPr/>
          </p:nvSpPr>
          <p:spPr>
            <a:xfrm>
              <a:off x="6287641" y="2769226"/>
              <a:ext cx="956806" cy="1145870"/>
            </a:xfrm>
            <a:prstGeom prst="round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pl-PL"/>
            </a:p>
          </p:txBody>
        </p:sp>
        <p:sp>
          <p:nvSpPr>
            <p:cNvPr id="19" name="Rectangle: Rounded Corners 18">
              <a:extLst>
                <a:ext uri="{FF2B5EF4-FFF2-40B4-BE49-F238E27FC236}">
                  <a16:creationId xmlns:a16="http://schemas.microsoft.com/office/drawing/2014/main" id="{9BF39622-B00C-40DE-B5B7-7790E65B6774}"/>
                </a:ext>
              </a:extLst>
            </p:cNvPr>
            <p:cNvSpPr/>
            <p:nvPr/>
          </p:nvSpPr>
          <p:spPr>
            <a:xfrm>
              <a:off x="7517312" y="2783063"/>
              <a:ext cx="956806" cy="1145870"/>
            </a:xfrm>
            <a:prstGeom prst="round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pl-PL"/>
            </a:p>
          </p:txBody>
        </p:sp>
        <p:sp>
          <p:nvSpPr>
            <p:cNvPr id="20" name="Rectangle: Rounded Corners 19">
              <a:extLst>
                <a:ext uri="{FF2B5EF4-FFF2-40B4-BE49-F238E27FC236}">
                  <a16:creationId xmlns:a16="http://schemas.microsoft.com/office/drawing/2014/main" id="{7DFD41DC-640E-4EE8-857C-5A3F5E76D78C}"/>
                </a:ext>
              </a:extLst>
            </p:cNvPr>
            <p:cNvSpPr/>
            <p:nvPr/>
          </p:nvSpPr>
          <p:spPr>
            <a:xfrm>
              <a:off x="8765165" y="2824280"/>
              <a:ext cx="956806" cy="1145870"/>
            </a:xfrm>
            <a:prstGeom prst="round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pl-PL"/>
            </a:p>
          </p:txBody>
        </p:sp>
        <p:sp>
          <p:nvSpPr>
            <p:cNvPr id="21" name="Rectangle: Rounded Corners 20">
              <a:extLst>
                <a:ext uri="{FF2B5EF4-FFF2-40B4-BE49-F238E27FC236}">
                  <a16:creationId xmlns:a16="http://schemas.microsoft.com/office/drawing/2014/main" id="{7913EB35-32FE-40E7-9A2C-522A75209D55}"/>
                </a:ext>
              </a:extLst>
            </p:cNvPr>
            <p:cNvSpPr/>
            <p:nvPr/>
          </p:nvSpPr>
          <p:spPr>
            <a:xfrm>
              <a:off x="10013018" y="2824280"/>
              <a:ext cx="956806" cy="1145870"/>
            </a:xfrm>
            <a:prstGeom prst="round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pl-PL"/>
            </a:p>
          </p:txBody>
        </p:sp>
        <p:sp>
          <p:nvSpPr>
            <p:cNvPr id="25" name="TextBox 24">
              <a:extLst>
                <a:ext uri="{FF2B5EF4-FFF2-40B4-BE49-F238E27FC236}">
                  <a16:creationId xmlns:a16="http://schemas.microsoft.com/office/drawing/2014/main" id="{41A1B8F6-A544-42D8-A009-BE1B70559D1D}"/>
                </a:ext>
              </a:extLst>
            </p:cNvPr>
            <p:cNvSpPr txBox="1"/>
            <p:nvPr/>
          </p:nvSpPr>
          <p:spPr>
            <a:xfrm>
              <a:off x="7043149" y="3997398"/>
              <a:ext cx="3050643" cy="369332"/>
            </a:xfrm>
            <a:prstGeom prst="rect">
              <a:avLst/>
            </a:prstGeom>
            <a:noFill/>
          </p:spPr>
          <p:txBody>
            <a:bodyPr wrap="none" rtlCol="0">
              <a:spAutoFit/>
            </a:bodyPr>
            <a:lstStyle/>
            <a:p>
              <a:r>
                <a:rPr lang="en-GB" dirty="0">
                  <a:solidFill>
                    <a:schemeClr val="tx1">
                      <a:lumMod val="65000"/>
                      <a:lumOff val="35000"/>
                    </a:schemeClr>
                  </a:solidFill>
                </a:rPr>
                <a:t>Coupled Compute and Storage</a:t>
              </a:r>
              <a:endParaRPr lang="pl-PL" dirty="0">
                <a:solidFill>
                  <a:schemeClr val="tx1">
                    <a:lumMod val="65000"/>
                    <a:lumOff val="35000"/>
                  </a:schemeClr>
                </a:solidFill>
              </a:endParaRPr>
            </a:p>
          </p:txBody>
        </p:sp>
        <p:grpSp>
          <p:nvGrpSpPr>
            <p:cNvPr id="31" name="Group 30">
              <a:extLst>
                <a:ext uri="{FF2B5EF4-FFF2-40B4-BE49-F238E27FC236}">
                  <a16:creationId xmlns:a16="http://schemas.microsoft.com/office/drawing/2014/main" id="{4D885E7B-BF78-497C-BFF0-92ED2B3459F0}"/>
                </a:ext>
              </a:extLst>
            </p:cNvPr>
            <p:cNvGrpSpPr/>
            <p:nvPr/>
          </p:nvGrpSpPr>
          <p:grpSpPr>
            <a:xfrm>
              <a:off x="5892181" y="5611647"/>
              <a:ext cx="4790262" cy="797696"/>
              <a:chOff x="6287641" y="4867380"/>
              <a:chExt cx="4790262" cy="797696"/>
            </a:xfrm>
          </p:grpSpPr>
          <p:sp>
            <p:nvSpPr>
              <p:cNvPr id="26" name="Rectangle: Rounded Corners 25">
                <a:extLst>
                  <a:ext uri="{FF2B5EF4-FFF2-40B4-BE49-F238E27FC236}">
                    <a16:creationId xmlns:a16="http://schemas.microsoft.com/office/drawing/2014/main" id="{1F7109D6-D9BD-46D5-984C-51E9A9A71511}"/>
                  </a:ext>
                </a:extLst>
              </p:cNvPr>
              <p:cNvSpPr/>
              <p:nvPr/>
            </p:nvSpPr>
            <p:spPr>
              <a:xfrm>
                <a:off x="6287641" y="4867380"/>
                <a:ext cx="4790262" cy="79769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l-PL"/>
              </a:p>
            </p:txBody>
          </p:sp>
          <p:sp>
            <p:nvSpPr>
              <p:cNvPr id="27" name="Cylinder 26">
                <a:extLst>
                  <a:ext uri="{FF2B5EF4-FFF2-40B4-BE49-F238E27FC236}">
                    <a16:creationId xmlns:a16="http://schemas.microsoft.com/office/drawing/2014/main" id="{BBC1C919-A33C-41BA-8E5B-F581390780C8}"/>
                  </a:ext>
                </a:extLst>
              </p:cNvPr>
              <p:cNvSpPr/>
              <p:nvPr/>
            </p:nvSpPr>
            <p:spPr>
              <a:xfrm>
                <a:off x="6541584" y="5012924"/>
                <a:ext cx="525517" cy="50207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600" dirty="0"/>
                  <a:t>A-F</a:t>
                </a:r>
                <a:endParaRPr lang="pl-PL" sz="1600" dirty="0"/>
              </a:p>
            </p:txBody>
          </p:sp>
          <p:sp>
            <p:nvSpPr>
              <p:cNvPr id="28" name="Cylinder 27">
                <a:extLst>
                  <a:ext uri="{FF2B5EF4-FFF2-40B4-BE49-F238E27FC236}">
                    <a16:creationId xmlns:a16="http://schemas.microsoft.com/office/drawing/2014/main" id="{4A8C2F7E-D12D-42EE-8542-B68BC96845BA}"/>
                  </a:ext>
                </a:extLst>
              </p:cNvPr>
              <p:cNvSpPr/>
              <p:nvPr/>
            </p:nvSpPr>
            <p:spPr>
              <a:xfrm>
                <a:off x="7781603" y="5012924"/>
                <a:ext cx="525517" cy="5020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G-K</a:t>
                </a:r>
                <a:endParaRPr lang="pl-PL" sz="1600" dirty="0"/>
              </a:p>
            </p:txBody>
          </p:sp>
          <p:sp>
            <p:nvSpPr>
              <p:cNvPr id="29" name="Cylinder 28">
                <a:extLst>
                  <a:ext uri="{FF2B5EF4-FFF2-40B4-BE49-F238E27FC236}">
                    <a16:creationId xmlns:a16="http://schemas.microsoft.com/office/drawing/2014/main" id="{9FEED3DF-A3C4-4589-81CC-0BAA6CCEF780}"/>
                  </a:ext>
                </a:extLst>
              </p:cNvPr>
              <p:cNvSpPr/>
              <p:nvPr/>
            </p:nvSpPr>
            <p:spPr>
              <a:xfrm>
                <a:off x="8942773" y="5015192"/>
                <a:ext cx="549521" cy="502072"/>
              </a:xfrm>
              <a:prstGeom prst="ca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GB" dirty="0">
                    <a:solidFill>
                      <a:schemeClr val="bg1"/>
                    </a:solidFill>
                  </a:rPr>
                  <a:t>L-P</a:t>
                </a:r>
                <a:endParaRPr lang="pl-PL" dirty="0">
                  <a:solidFill>
                    <a:schemeClr val="bg1"/>
                  </a:solidFill>
                </a:endParaRPr>
              </a:p>
            </p:txBody>
          </p:sp>
          <p:sp>
            <p:nvSpPr>
              <p:cNvPr id="30" name="Cylinder 29">
                <a:extLst>
                  <a:ext uri="{FF2B5EF4-FFF2-40B4-BE49-F238E27FC236}">
                    <a16:creationId xmlns:a16="http://schemas.microsoft.com/office/drawing/2014/main" id="{525AFF0D-91EA-4A0C-8CAF-FF33977E95D4}"/>
                  </a:ext>
                </a:extLst>
              </p:cNvPr>
              <p:cNvSpPr/>
              <p:nvPr/>
            </p:nvSpPr>
            <p:spPr>
              <a:xfrm>
                <a:off x="10223808" y="5012924"/>
                <a:ext cx="525517" cy="502073"/>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600" dirty="0"/>
                  <a:t>Q-Z</a:t>
                </a:r>
                <a:endParaRPr lang="pl-PL" sz="1600" dirty="0"/>
              </a:p>
            </p:txBody>
          </p:sp>
        </p:grpSp>
        <p:pic>
          <p:nvPicPr>
            <p:cNvPr id="34" name="Picture 33">
              <a:extLst>
                <a:ext uri="{FF2B5EF4-FFF2-40B4-BE49-F238E27FC236}">
                  <a16:creationId xmlns:a16="http://schemas.microsoft.com/office/drawing/2014/main" id="{86AD26C8-1AA6-4ECE-B700-1FD6A2A49578}"/>
                </a:ext>
              </a:extLst>
            </p:cNvPr>
            <p:cNvPicPr>
              <a:picLocks noChangeAspect="1"/>
            </p:cNvPicPr>
            <p:nvPr/>
          </p:nvPicPr>
          <p:blipFill>
            <a:blip r:embed="rId6"/>
            <a:stretch>
              <a:fillRect/>
            </a:stretch>
          </p:blipFill>
          <p:spPr>
            <a:xfrm>
              <a:off x="5764690" y="4673500"/>
              <a:ext cx="893299" cy="843363"/>
            </a:xfrm>
            <a:prstGeom prst="rect">
              <a:avLst/>
            </a:prstGeom>
          </p:spPr>
        </p:pic>
        <p:pic>
          <p:nvPicPr>
            <p:cNvPr id="35" name="Picture 34">
              <a:extLst>
                <a:ext uri="{FF2B5EF4-FFF2-40B4-BE49-F238E27FC236}">
                  <a16:creationId xmlns:a16="http://schemas.microsoft.com/office/drawing/2014/main" id="{D4A3756C-AFAB-4C01-A13C-17E1F06D88AC}"/>
                </a:ext>
              </a:extLst>
            </p:cNvPr>
            <p:cNvPicPr>
              <a:picLocks noChangeAspect="1"/>
            </p:cNvPicPr>
            <p:nvPr/>
          </p:nvPicPr>
          <p:blipFill>
            <a:blip r:embed="rId6"/>
            <a:stretch>
              <a:fillRect/>
            </a:stretch>
          </p:blipFill>
          <p:spPr>
            <a:xfrm>
              <a:off x="6726072" y="4692622"/>
              <a:ext cx="893299" cy="843363"/>
            </a:xfrm>
            <a:prstGeom prst="rect">
              <a:avLst/>
            </a:prstGeom>
          </p:spPr>
        </p:pic>
        <p:pic>
          <p:nvPicPr>
            <p:cNvPr id="36" name="Picture 35">
              <a:extLst>
                <a:ext uri="{FF2B5EF4-FFF2-40B4-BE49-F238E27FC236}">
                  <a16:creationId xmlns:a16="http://schemas.microsoft.com/office/drawing/2014/main" id="{069CBA97-09ED-4E83-8CE6-F05F484C1631}"/>
                </a:ext>
              </a:extLst>
            </p:cNvPr>
            <p:cNvPicPr>
              <a:picLocks noChangeAspect="1"/>
            </p:cNvPicPr>
            <p:nvPr/>
          </p:nvPicPr>
          <p:blipFill>
            <a:blip r:embed="rId6"/>
            <a:stretch>
              <a:fillRect/>
            </a:stretch>
          </p:blipFill>
          <p:spPr>
            <a:xfrm>
              <a:off x="7662045" y="4683149"/>
              <a:ext cx="893299" cy="843363"/>
            </a:xfrm>
            <a:prstGeom prst="rect">
              <a:avLst/>
            </a:prstGeom>
          </p:spPr>
        </p:pic>
        <p:sp>
          <p:nvSpPr>
            <p:cNvPr id="38" name="Rectangle 37">
              <a:extLst>
                <a:ext uri="{FF2B5EF4-FFF2-40B4-BE49-F238E27FC236}">
                  <a16:creationId xmlns:a16="http://schemas.microsoft.com/office/drawing/2014/main" id="{59B95187-5289-4C0B-8407-0272115AA0B9}"/>
                </a:ext>
              </a:extLst>
            </p:cNvPr>
            <p:cNvSpPr/>
            <p:nvPr/>
          </p:nvSpPr>
          <p:spPr>
            <a:xfrm>
              <a:off x="5696607" y="2431972"/>
              <a:ext cx="5570483" cy="202635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pl-PL"/>
            </a:p>
          </p:txBody>
        </p:sp>
        <p:sp>
          <p:nvSpPr>
            <p:cNvPr id="39" name="Rectangle 38">
              <a:extLst>
                <a:ext uri="{FF2B5EF4-FFF2-40B4-BE49-F238E27FC236}">
                  <a16:creationId xmlns:a16="http://schemas.microsoft.com/office/drawing/2014/main" id="{293E76D8-DB5E-4956-BC09-3ED8D0AA0F67}"/>
                </a:ext>
              </a:extLst>
            </p:cNvPr>
            <p:cNvSpPr/>
            <p:nvPr/>
          </p:nvSpPr>
          <p:spPr>
            <a:xfrm>
              <a:off x="5696607" y="4578715"/>
              <a:ext cx="5570483" cy="215841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pl-PL"/>
            </a:p>
          </p:txBody>
        </p:sp>
        <p:sp>
          <p:nvSpPr>
            <p:cNvPr id="40" name="TextBox 39">
              <a:extLst>
                <a:ext uri="{FF2B5EF4-FFF2-40B4-BE49-F238E27FC236}">
                  <a16:creationId xmlns:a16="http://schemas.microsoft.com/office/drawing/2014/main" id="{B379C252-C8B7-410D-A85A-A40F2169A7BE}"/>
                </a:ext>
              </a:extLst>
            </p:cNvPr>
            <p:cNvSpPr txBox="1"/>
            <p:nvPr/>
          </p:nvSpPr>
          <p:spPr>
            <a:xfrm>
              <a:off x="7043149" y="6400446"/>
              <a:ext cx="3281155" cy="369332"/>
            </a:xfrm>
            <a:prstGeom prst="rect">
              <a:avLst/>
            </a:prstGeom>
            <a:noFill/>
          </p:spPr>
          <p:txBody>
            <a:bodyPr wrap="none" rtlCol="0">
              <a:spAutoFit/>
            </a:bodyPr>
            <a:lstStyle/>
            <a:p>
              <a:r>
                <a:rPr lang="en-GB" dirty="0">
                  <a:solidFill>
                    <a:schemeClr val="tx1">
                      <a:lumMod val="65000"/>
                      <a:lumOff val="35000"/>
                    </a:schemeClr>
                  </a:solidFill>
                </a:rPr>
                <a:t>Decoupled Compute and Storage</a:t>
              </a:r>
              <a:endParaRPr lang="pl-PL" dirty="0">
                <a:solidFill>
                  <a:schemeClr val="tx1">
                    <a:lumMod val="65000"/>
                    <a:lumOff val="35000"/>
                  </a:schemeClr>
                </a:solidFill>
              </a:endParaRPr>
            </a:p>
          </p:txBody>
        </p:sp>
        <p:sp>
          <p:nvSpPr>
            <p:cNvPr id="41" name="TextBox 40">
              <a:extLst>
                <a:ext uri="{FF2B5EF4-FFF2-40B4-BE49-F238E27FC236}">
                  <a16:creationId xmlns:a16="http://schemas.microsoft.com/office/drawing/2014/main" id="{21FD038E-8D89-4700-A40B-57B001A37212}"/>
                </a:ext>
              </a:extLst>
            </p:cNvPr>
            <p:cNvSpPr txBox="1"/>
            <p:nvPr/>
          </p:nvSpPr>
          <p:spPr>
            <a:xfrm>
              <a:off x="8514985" y="5062459"/>
              <a:ext cx="1047787" cy="369332"/>
            </a:xfrm>
            <a:prstGeom prst="rect">
              <a:avLst/>
            </a:prstGeom>
            <a:noFill/>
          </p:spPr>
          <p:txBody>
            <a:bodyPr wrap="none" rtlCol="0">
              <a:spAutoFit/>
            </a:bodyPr>
            <a:lstStyle/>
            <a:p>
              <a:r>
                <a:rPr lang="en-GB" dirty="0">
                  <a:solidFill>
                    <a:schemeClr val="tx1">
                      <a:lumMod val="65000"/>
                      <a:lumOff val="35000"/>
                    </a:schemeClr>
                  </a:solidFill>
                </a:rPr>
                <a:t>Compute</a:t>
              </a:r>
              <a:endParaRPr lang="pl-PL" dirty="0">
                <a:solidFill>
                  <a:schemeClr val="tx1">
                    <a:lumMod val="65000"/>
                    <a:lumOff val="35000"/>
                  </a:schemeClr>
                </a:solidFill>
              </a:endParaRPr>
            </a:p>
          </p:txBody>
        </p:sp>
      </p:grpSp>
    </p:spTree>
    <p:extLst>
      <p:ext uri="{BB962C8B-B14F-4D97-AF65-F5344CB8AC3E}">
        <p14:creationId xmlns:p14="http://schemas.microsoft.com/office/powerpoint/2010/main" val="278904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D0475E-E129-45E5-B2E4-9D0AA5844DA1}"/>
              </a:ext>
            </a:extLst>
          </p:cNvPr>
          <p:cNvSpPr>
            <a:spLocks noGrp="1"/>
          </p:cNvSpPr>
          <p:nvPr>
            <p:ph type="body" sz="quarter" idx="13"/>
          </p:nvPr>
        </p:nvSpPr>
        <p:spPr>
          <a:xfrm>
            <a:off x="792127" y="857465"/>
            <a:ext cx="5839492" cy="957299"/>
          </a:xfrm>
        </p:spPr>
        <p:txBody>
          <a:bodyPr/>
          <a:lstStyle/>
          <a:p>
            <a:r>
              <a:rPr lang="en-GB" b="1" dirty="0">
                <a:solidFill>
                  <a:srgbClr val="FF7100"/>
                </a:solidFill>
              </a:rPr>
              <a:t>Azure Data Solutions</a:t>
            </a:r>
            <a:endParaRPr lang="pl-PL" dirty="0"/>
          </a:p>
        </p:txBody>
      </p:sp>
      <p:pic>
        <p:nvPicPr>
          <p:cNvPr id="18" name="Graphic 17">
            <a:extLst>
              <a:ext uri="{FF2B5EF4-FFF2-40B4-BE49-F238E27FC236}">
                <a16:creationId xmlns:a16="http://schemas.microsoft.com/office/drawing/2014/main" id="{B84D09F9-44EE-46E8-B7A7-394E7B8B2D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9588" y="2766410"/>
            <a:ext cx="880276" cy="1179570"/>
          </a:xfrm>
          <a:prstGeom prst="rect">
            <a:avLst/>
          </a:prstGeom>
        </p:spPr>
      </p:pic>
      <p:pic>
        <p:nvPicPr>
          <p:cNvPr id="22" name="Graphic 21">
            <a:extLst>
              <a:ext uri="{FF2B5EF4-FFF2-40B4-BE49-F238E27FC236}">
                <a16:creationId xmlns:a16="http://schemas.microsoft.com/office/drawing/2014/main" id="{DC6DD124-11C6-47A6-9AB5-27914370E1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4889" y="2766411"/>
            <a:ext cx="1179569" cy="1179569"/>
          </a:xfrm>
          <a:prstGeom prst="rect">
            <a:avLst/>
          </a:prstGeom>
        </p:spPr>
      </p:pic>
      <p:pic>
        <p:nvPicPr>
          <p:cNvPr id="3074" name="Picture 2" descr="Znalezione obrazy dla zapytania: azure synapse logo">
            <a:extLst>
              <a:ext uri="{FF2B5EF4-FFF2-40B4-BE49-F238E27FC236}">
                <a16:creationId xmlns:a16="http://schemas.microsoft.com/office/drawing/2014/main" id="{5B0F0CF8-02DC-4FFA-A10D-0E5ED9DC3F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08130" y="2737802"/>
            <a:ext cx="990564" cy="990564"/>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67EC9169-6D02-4A5F-909A-6957A79AA23A}"/>
              </a:ext>
            </a:extLst>
          </p:cNvPr>
          <p:cNvCxnSpPr>
            <a:cxnSpLocks/>
          </p:cNvCxnSpPr>
          <p:nvPr/>
        </p:nvCxnSpPr>
        <p:spPr>
          <a:xfrm flipH="1">
            <a:off x="5805996" y="1814764"/>
            <a:ext cx="50044" cy="4691139"/>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26" name="Graphic 25">
            <a:extLst>
              <a:ext uri="{FF2B5EF4-FFF2-40B4-BE49-F238E27FC236}">
                <a16:creationId xmlns:a16="http://schemas.microsoft.com/office/drawing/2014/main" id="{C49360F9-E173-4CE0-B090-7903082FDC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86005" y="2751487"/>
            <a:ext cx="865993" cy="1160430"/>
          </a:xfrm>
          <a:prstGeom prst="rect">
            <a:avLst/>
          </a:prstGeom>
        </p:spPr>
      </p:pic>
      <p:sp>
        <p:nvSpPr>
          <p:cNvPr id="27" name="TextBox 26">
            <a:extLst>
              <a:ext uri="{FF2B5EF4-FFF2-40B4-BE49-F238E27FC236}">
                <a16:creationId xmlns:a16="http://schemas.microsoft.com/office/drawing/2014/main" id="{ACD7C573-8053-451C-88F0-DCDA877FC614}"/>
              </a:ext>
            </a:extLst>
          </p:cNvPr>
          <p:cNvSpPr txBox="1"/>
          <p:nvPr/>
        </p:nvSpPr>
        <p:spPr>
          <a:xfrm>
            <a:off x="863478" y="1947671"/>
            <a:ext cx="4319772" cy="523220"/>
          </a:xfrm>
          <a:prstGeom prst="rect">
            <a:avLst/>
          </a:prstGeom>
          <a:noFill/>
        </p:spPr>
        <p:txBody>
          <a:bodyPr wrap="none" rtlCol="0">
            <a:spAutoFit/>
          </a:bodyPr>
          <a:lstStyle/>
          <a:p>
            <a:r>
              <a:rPr lang="en-GB" sz="2800" b="1" dirty="0">
                <a:solidFill>
                  <a:schemeClr val="tx1">
                    <a:lumMod val="65000"/>
                    <a:lumOff val="35000"/>
                  </a:schemeClr>
                </a:solidFill>
              </a:rPr>
              <a:t>Symmetric Multi Processing</a:t>
            </a:r>
            <a:endParaRPr lang="pl-PL" sz="2800" b="1" dirty="0">
              <a:solidFill>
                <a:schemeClr val="tx1">
                  <a:lumMod val="65000"/>
                  <a:lumOff val="35000"/>
                </a:schemeClr>
              </a:solidFill>
            </a:endParaRPr>
          </a:p>
        </p:txBody>
      </p:sp>
      <p:sp>
        <p:nvSpPr>
          <p:cNvPr id="29" name="TextBox 28">
            <a:extLst>
              <a:ext uri="{FF2B5EF4-FFF2-40B4-BE49-F238E27FC236}">
                <a16:creationId xmlns:a16="http://schemas.microsoft.com/office/drawing/2014/main" id="{F83F2AF4-0AE7-4D7E-9AA1-97742C257EC8}"/>
              </a:ext>
            </a:extLst>
          </p:cNvPr>
          <p:cNvSpPr txBox="1"/>
          <p:nvPr/>
        </p:nvSpPr>
        <p:spPr>
          <a:xfrm>
            <a:off x="6058219" y="2031032"/>
            <a:ext cx="4499822" cy="523220"/>
          </a:xfrm>
          <a:prstGeom prst="rect">
            <a:avLst/>
          </a:prstGeom>
          <a:noFill/>
        </p:spPr>
        <p:txBody>
          <a:bodyPr wrap="none" rtlCol="0">
            <a:spAutoFit/>
          </a:bodyPr>
          <a:lstStyle/>
          <a:p>
            <a:r>
              <a:rPr lang="en-GB" sz="2800" b="1" dirty="0">
                <a:solidFill>
                  <a:schemeClr val="tx1">
                    <a:lumMod val="65000"/>
                    <a:lumOff val="35000"/>
                  </a:schemeClr>
                </a:solidFill>
              </a:rPr>
              <a:t>Massively Parallel Processing</a:t>
            </a:r>
            <a:endParaRPr lang="pl-PL" sz="2800" b="1" dirty="0">
              <a:solidFill>
                <a:schemeClr val="tx1">
                  <a:lumMod val="65000"/>
                  <a:lumOff val="35000"/>
                </a:schemeClr>
              </a:solidFill>
            </a:endParaRPr>
          </a:p>
        </p:txBody>
      </p:sp>
      <p:sp>
        <p:nvSpPr>
          <p:cNvPr id="25" name="TextBox 24">
            <a:extLst>
              <a:ext uri="{FF2B5EF4-FFF2-40B4-BE49-F238E27FC236}">
                <a16:creationId xmlns:a16="http://schemas.microsoft.com/office/drawing/2014/main" id="{74CB334E-DA16-44FB-B7CC-B2EE34ED919C}"/>
              </a:ext>
            </a:extLst>
          </p:cNvPr>
          <p:cNvSpPr txBox="1"/>
          <p:nvPr/>
        </p:nvSpPr>
        <p:spPr>
          <a:xfrm>
            <a:off x="1368482" y="4201691"/>
            <a:ext cx="1672381" cy="307777"/>
          </a:xfrm>
          <a:prstGeom prst="rect">
            <a:avLst/>
          </a:prstGeom>
          <a:noFill/>
        </p:spPr>
        <p:txBody>
          <a:bodyPr wrap="none" rtlCol="0">
            <a:spAutoFit/>
          </a:bodyPr>
          <a:lstStyle/>
          <a:p>
            <a:r>
              <a:rPr lang="en-GB" sz="1400" b="1" dirty="0">
                <a:solidFill>
                  <a:schemeClr val="tx1">
                    <a:lumMod val="65000"/>
                    <a:lumOff val="35000"/>
                  </a:schemeClr>
                </a:solidFill>
              </a:rPr>
              <a:t>Azure SQL Database</a:t>
            </a:r>
            <a:endParaRPr lang="pl-PL" sz="1400" b="1" dirty="0">
              <a:solidFill>
                <a:schemeClr val="tx1">
                  <a:lumMod val="65000"/>
                  <a:lumOff val="35000"/>
                </a:schemeClr>
              </a:solidFill>
            </a:endParaRPr>
          </a:p>
        </p:txBody>
      </p:sp>
      <p:sp>
        <p:nvSpPr>
          <p:cNvPr id="30" name="Rectangle 29">
            <a:extLst>
              <a:ext uri="{FF2B5EF4-FFF2-40B4-BE49-F238E27FC236}">
                <a16:creationId xmlns:a16="http://schemas.microsoft.com/office/drawing/2014/main" id="{863F9857-EE76-44ED-9F13-C9D7C5E381BF}"/>
              </a:ext>
            </a:extLst>
          </p:cNvPr>
          <p:cNvSpPr/>
          <p:nvPr/>
        </p:nvSpPr>
        <p:spPr>
          <a:xfrm>
            <a:off x="7927992" y="3911917"/>
            <a:ext cx="1980992" cy="307777"/>
          </a:xfrm>
          <a:prstGeom prst="rect">
            <a:avLst/>
          </a:prstGeom>
        </p:spPr>
        <p:txBody>
          <a:bodyPr wrap="none">
            <a:spAutoFit/>
          </a:bodyPr>
          <a:lstStyle/>
          <a:p>
            <a:r>
              <a:rPr lang="en-GB" sz="1400" b="1" dirty="0">
                <a:solidFill>
                  <a:schemeClr val="tx1">
                    <a:lumMod val="65000"/>
                    <a:lumOff val="35000"/>
                  </a:schemeClr>
                </a:solidFill>
              </a:rPr>
              <a:t>Azure Synapse Analytics</a:t>
            </a:r>
            <a:endParaRPr lang="pl-PL" sz="1400" b="1" dirty="0">
              <a:solidFill>
                <a:schemeClr val="tx1">
                  <a:lumMod val="65000"/>
                  <a:lumOff val="35000"/>
                </a:schemeClr>
              </a:solidFill>
            </a:endParaRPr>
          </a:p>
        </p:txBody>
      </p:sp>
      <p:sp>
        <p:nvSpPr>
          <p:cNvPr id="33" name="Rectangle 32">
            <a:extLst>
              <a:ext uri="{FF2B5EF4-FFF2-40B4-BE49-F238E27FC236}">
                <a16:creationId xmlns:a16="http://schemas.microsoft.com/office/drawing/2014/main" id="{2F00380B-F853-4CBC-8E24-3CBB0BA431CF}"/>
              </a:ext>
            </a:extLst>
          </p:cNvPr>
          <p:cNvSpPr/>
          <p:nvPr/>
        </p:nvSpPr>
        <p:spPr>
          <a:xfrm>
            <a:off x="6154495" y="3922468"/>
            <a:ext cx="1642437" cy="523220"/>
          </a:xfrm>
          <a:prstGeom prst="rect">
            <a:avLst/>
          </a:prstGeom>
        </p:spPr>
        <p:txBody>
          <a:bodyPr wrap="none">
            <a:spAutoFit/>
          </a:bodyPr>
          <a:lstStyle/>
          <a:p>
            <a:r>
              <a:rPr lang="pl-PL" sz="1400" b="1" dirty="0">
                <a:solidFill>
                  <a:schemeClr val="tx1">
                    <a:lumMod val="65000"/>
                    <a:lumOff val="35000"/>
                  </a:schemeClr>
                </a:solidFill>
              </a:rPr>
              <a:t>Azure Database for </a:t>
            </a:r>
            <a:endParaRPr lang="en-GB" sz="1400" b="1" dirty="0">
              <a:solidFill>
                <a:schemeClr val="tx1">
                  <a:lumMod val="65000"/>
                  <a:lumOff val="35000"/>
                </a:schemeClr>
              </a:solidFill>
            </a:endParaRPr>
          </a:p>
          <a:p>
            <a:r>
              <a:rPr lang="pl-PL" sz="1400" b="1" dirty="0">
                <a:solidFill>
                  <a:schemeClr val="tx1">
                    <a:lumMod val="65000"/>
                    <a:lumOff val="35000"/>
                  </a:schemeClr>
                </a:solidFill>
              </a:rPr>
              <a:t>PostgreSQL</a:t>
            </a:r>
            <a:r>
              <a:rPr lang="en-GB" sz="1400" b="1" dirty="0">
                <a:solidFill>
                  <a:schemeClr val="tx1">
                    <a:lumMod val="65000"/>
                    <a:lumOff val="35000"/>
                  </a:schemeClr>
                </a:solidFill>
              </a:rPr>
              <a:t> (</a:t>
            </a:r>
            <a:r>
              <a:rPr lang="en-GB" sz="1400" b="1" dirty="0" err="1">
                <a:solidFill>
                  <a:schemeClr val="tx1">
                    <a:lumMod val="65000"/>
                    <a:lumOff val="35000"/>
                  </a:schemeClr>
                </a:solidFill>
              </a:rPr>
              <a:t>Citus</a:t>
            </a:r>
            <a:r>
              <a:rPr lang="en-GB" sz="1400" b="1" dirty="0">
                <a:solidFill>
                  <a:schemeClr val="tx1">
                    <a:lumMod val="65000"/>
                    <a:lumOff val="35000"/>
                  </a:schemeClr>
                </a:solidFill>
              </a:rPr>
              <a:t>)</a:t>
            </a:r>
            <a:endParaRPr lang="pl-PL" sz="1400" b="1" dirty="0">
              <a:solidFill>
                <a:schemeClr val="tx1">
                  <a:lumMod val="65000"/>
                  <a:lumOff val="35000"/>
                </a:schemeClr>
              </a:solidFill>
            </a:endParaRPr>
          </a:p>
        </p:txBody>
      </p:sp>
      <p:sp>
        <p:nvSpPr>
          <p:cNvPr id="4" name="Rectangle 3">
            <a:extLst>
              <a:ext uri="{FF2B5EF4-FFF2-40B4-BE49-F238E27FC236}">
                <a16:creationId xmlns:a16="http://schemas.microsoft.com/office/drawing/2014/main" id="{304B8379-EDF5-4F51-BFDC-2D5D83758144}"/>
              </a:ext>
            </a:extLst>
          </p:cNvPr>
          <p:cNvSpPr/>
          <p:nvPr/>
        </p:nvSpPr>
        <p:spPr>
          <a:xfrm>
            <a:off x="3200939" y="4202581"/>
            <a:ext cx="2485168" cy="307777"/>
          </a:xfrm>
          <a:prstGeom prst="rect">
            <a:avLst/>
          </a:prstGeom>
        </p:spPr>
        <p:txBody>
          <a:bodyPr wrap="none">
            <a:spAutoFit/>
          </a:bodyPr>
          <a:lstStyle/>
          <a:p>
            <a:r>
              <a:rPr lang="pl-PL" sz="1400" b="1" dirty="0">
                <a:solidFill>
                  <a:schemeClr val="tx1">
                    <a:lumMod val="65000"/>
                    <a:lumOff val="35000"/>
                  </a:schemeClr>
                </a:solidFill>
              </a:rPr>
              <a:t>Azure Database for PostgreSQL</a:t>
            </a:r>
          </a:p>
        </p:txBody>
      </p:sp>
      <p:pic>
        <p:nvPicPr>
          <p:cNvPr id="10" name="Graphic 9">
            <a:extLst>
              <a:ext uri="{FF2B5EF4-FFF2-40B4-BE49-F238E27FC236}">
                <a16:creationId xmlns:a16="http://schemas.microsoft.com/office/drawing/2014/main" id="{80A6CF24-067C-407F-9D98-116BC2E7B1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04622" y="4684293"/>
            <a:ext cx="800100" cy="1057275"/>
          </a:xfrm>
          <a:prstGeom prst="rect">
            <a:avLst/>
          </a:prstGeom>
        </p:spPr>
      </p:pic>
      <p:pic>
        <p:nvPicPr>
          <p:cNvPr id="12" name="Graphic 11">
            <a:extLst>
              <a:ext uri="{FF2B5EF4-FFF2-40B4-BE49-F238E27FC236}">
                <a16:creationId xmlns:a16="http://schemas.microsoft.com/office/drawing/2014/main" id="{B4BBAF63-E18B-4EF8-BB8C-3056539563A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77780" y="4766959"/>
            <a:ext cx="800100" cy="1057275"/>
          </a:xfrm>
          <a:prstGeom prst="rect">
            <a:avLst/>
          </a:prstGeom>
        </p:spPr>
      </p:pic>
      <p:sp>
        <p:nvSpPr>
          <p:cNvPr id="28" name="Rectangle 27">
            <a:extLst>
              <a:ext uri="{FF2B5EF4-FFF2-40B4-BE49-F238E27FC236}">
                <a16:creationId xmlns:a16="http://schemas.microsoft.com/office/drawing/2014/main" id="{23BEB647-1E12-4E48-B8EF-CA8A1663F4BA}"/>
              </a:ext>
            </a:extLst>
          </p:cNvPr>
          <p:cNvSpPr/>
          <p:nvPr/>
        </p:nvSpPr>
        <p:spPr>
          <a:xfrm>
            <a:off x="3339319" y="5846646"/>
            <a:ext cx="2168222" cy="307777"/>
          </a:xfrm>
          <a:prstGeom prst="rect">
            <a:avLst/>
          </a:prstGeom>
        </p:spPr>
        <p:txBody>
          <a:bodyPr wrap="none">
            <a:spAutoFit/>
          </a:bodyPr>
          <a:lstStyle/>
          <a:p>
            <a:r>
              <a:rPr lang="pl-PL" sz="1400" b="1" dirty="0">
                <a:solidFill>
                  <a:schemeClr val="tx1">
                    <a:lumMod val="65000"/>
                    <a:lumOff val="35000"/>
                  </a:schemeClr>
                </a:solidFill>
              </a:rPr>
              <a:t>Azure Database for</a:t>
            </a:r>
            <a:r>
              <a:rPr lang="en-GB" sz="1400" b="1" dirty="0">
                <a:solidFill>
                  <a:schemeClr val="tx1">
                    <a:lumMod val="65000"/>
                    <a:lumOff val="35000"/>
                  </a:schemeClr>
                </a:solidFill>
              </a:rPr>
              <a:t> MySQL</a:t>
            </a:r>
            <a:endParaRPr lang="pl-PL" sz="1400" b="1" dirty="0">
              <a:solidFill>
                <a:schemeClr val="tx1">
                  <a:lumMod val="65000"/>
                  <a:lumOff val="35000"/>
                </a:schemeClr>
              </a:solidFill>
            </a:endParaRPr>
          </a:p>
        </p:txBody>
      </p:sp>
      <p:sp>
        <p:nvSpPr>
          <p:cNvPr id="32" name="Rectangle 31">
            <a:extLst>
              <a:ext uri="{FF2B5EF4-FFF2-40B4-BE49-F238E27FC236}">
                <a16:creationId xmlns:a16="http://schemas.microsoft.com/office/drawing/2014/main" id="{62C5A09C-AC56-44ED-A27F-AEDC71F017C8}"/>
              </a:ext>
            </a:extLst>
          </p:cNvPr>
          <p:cNvSpPr/>
          <p:nvPr/>
        </p:nvSpPr>
        <p:spPr>
          <a:xfrm>
            <a:off x="1054837" y="5845756"/>
            <a:ext cx="2299669" cy="307777"/>
          </a:xfrm>
          <a:prstGeom prst="rect">
            <a:avLst/>
          </a:prstGeom>
        </p:spPr>
        <p:txBody>
          <a:bodyPr wrap="none">
            <a:spAutoFit/>
          </a:bodyPr>
          <a:lstStyle/>
          <a:p>
            <a:r>
              <a:rPr lang="pl-PL" sz="1400" b="1" dirty="0">
                <a:solidFill>
                  <a:schemeClr val="tx1">
                    <a:lumMod val="65000"/>
                    <a:lumOff val="35000"/>
                  </a:schemeClr>
                </a:solidFill>
              </a:rPr>
              <a:t>Azure Database for</a:t>
            </a:r>
            <a:r>
              <a:rPr lang="en-GB" sz="1400" b="1" dirty="0">
                <a:solidFill>
                  <a:schemeClr val="tx1">
                    <a:lumMod val="65000"/>
                    <a:lumOff val="35000"/>
                  </a:schemeClr>
                </a:solidFill>
              </a:rPr>
              <a:t> MariaDB</a:t>
            </a:r>
            <a:endParaRPr lang="pl-PL" sz="1400" b="1" dirty="0">
              <a:solidFill>
                <a:schemeClr val="tx1">
                  <a:lumMod val="65000"/>
                  <a:lumOff val="35000"/>
                </a:schemeClr>
              </a:solidFill>
            </a:endParaRPr>
          </a:p>
        </p:txBody>
      </p:sp>
      <p:cxnSp>
        <p:nvCxnSpPr>
          <p:cNvPr id="34" name="Straight Connector 33">
            <a:extLst>
              <a:ext uri="{FF2B5EF4-FFF2-40B4-BE49-F238E27FC236}">
                <a16:creationId xmlns:a16="http://schemas.microsoft.com/office/drawing/2014/main" id="{86E4D29C-7850-4C5F-AB62-0BE60810D1D7}"/>
              </a:ext>
            </a:extLst>
          </p:cNvPr>
          <p:cNvCxnSpPr>
            <a:cxnSpLocks/>
          </p:cNvCxnSpPr>
          <p:nvPr/>
        </p:nvCxnSpPr>
        <p:spPr>
          <a:xfrm>
            <a:off x="5824994" y="4684293"/>
            <a:ext cx="6062206"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7" name="Graphic 16">
            <a:extLst>
              <a:ext uri="{FF2B5EF4-FFF2-40B4-BE49-F238E27FC236}">
                <a16:creationId xmlns:a16="http://schemas.microsoft.com/office/drawing/2014/main" id="{E8F9AB47-3A9D-4F62-8ADA-99F468FA987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18749" y="5041297"/>
            <a:ext cx="830728" cy="830728"/>
          </a:xfrm>
          <a:prstGeom prst="rect">
            <a:avLst/>
          </a:prstGeom>
        </p:spPr>
      </p:pic>
      <p:sp>
        <p:nvSpPr>
          <p:cNvPr id="35" name="Rectangle 34">
            <a:extLst>
              <a:ext uri="{FF2B5EF4-FFF2-40B4-BE49-F238E27FC236}">
                <a16:creationId xmlns:a16="http://schemas.microsoft.com/office/drawing/2014/main" id="{4587D000-BF51-4C72-AF8C-97D04546F339}"/>
              </a:ext>
            </a:extLst>
          </p:cNvPr>
          <p:cNvSpPr/>
          <p:nvPr/>
        </p:nvSpPr>
        <p:spPr>
          <a:xfrm>
            <a:off x="5986209" y="6027569"/>
            <a:ext cx="1665584" cy="307777"/>
          </a:xfrm>
          <a:prstGeom prst="rect">
            <a:avLst/>
          </a:prstGeom>
        </p:spPr>
        <p:txBody>
          <a:bodyPr wrap="none">
            <a:spAutoFit/>
          </a:bodyPr>
          <a:lstStyle/>
          <a:p>
            <a:r>
              <a:rPr lang="en-GB" sz="1400" b="1" dirty="0">
                <a:solidFill>
                  <a:schemeClr val="tx1">
                    <a:lumMod val="65000"/>
                    <a:lumOff val="35000"/>
                  </a:schemeClr>
                </a:solidFill>
              </a:rPr>
              <a:t>Azure Data Explorer</a:t>
            </a:r>
            <a:endParaRPr lang="pl-PL" sz="1400" b="1" dirty="0">
              <a:solidFill>
                <a:schemeClr val="tx1">
                  <a:lumMod val="65000"/>
                  <a:lumOff val="35000"/>
                </a:schemeClr>
              </a:solidFill>
            </a:endParaRPr>
          </a:p>
        </p:txBody>
      </p:sp>
      <p:pic>
        <p:nvPicPr>
          <p:cNvPr id="19" name="Picture 18">
            <a:extLst>
              <a:ext uri="{FF2B5EF4-FFF2-40B4-BE49-F238E27FC236}">
                <a16:creationId xmlns:a16="http://schemas.microsoft.com/office/drawing/2014/main" id="{A50FAAA9-C6C0-45FC-9094-97BB4AAD8328}"/>
              </a:ext>
            </a:extLst>
          </p:cNvPr>
          <p:cNvPicPr>
            <a:picLocks noChangeAspect="1"/>
          </p:cNvPicPr>
          <p:nvPr/>
        </p:nvPicPr>
        <p:blipFill>
          <a:blip r:embed="rId14"/>
          <a:stretch>
            <a:fillRect/>
          </a:stretch>
        </p:blipFill>
        <p:spPr>
          <a:xfrm>
            <a:off x="10468381" y="2830061"/>
            <a:ext cx="865993" cy="962214"/>
          </a:xfrm>
          <a:prstGeom prst="rect">
            <a:avLst/>
          </a:prstGeom>
        </p:spPr>
      </p:pic>
      <p:pic>
        <p:nvPicPr>
          <p:cNvPr id="36" name="Picture 35">
            <a:extLst>
              <a:ext uri="{FF2B5EF4-FFF2-40B4-BE49-F238E27FC236}">
                <a16:creationId xmlns:a16="http://schemas.microsoft.com/office/drawing/2014/main" id="{F65C8309-38F0-4026-8B0E-E58D44E5BCC4}"/>
              </a:ext>
            </a:extLst>
          </p:cNvPr>
          <p:cNvPicPr>
            <a:picLocks noChangeAspect="1"/>
          </p:cNvPicPr>
          <p:nvPr/>
        </p:nvPicPr>
        <p:blipFill>
          <a:blip r:embed="rId15"/>
          <a:stretch>
            <a:fillRect/>
          </a:stretch>
        </p:blipFill>
        <p:spPr>
          <a:xfrm>
            <a:off x="8171139" y="4922899"/>
            <a:ext cx="1075351" cy="1076745"/>
          </a:xfrm>
          <a:prstGeom prst="rect">
            <a:avLst/>
          </a:prstGeom>
        </p:spPr>
      </p:pic>
      <p:pic>
        <p:nvPicPr>
          <p:cNvPr id="37" name="Picture 2" descr="Znalezione obrazy dla zapytania hive llap logo">
            <a:extLst>
              <a:ext uri="{FF2B5EF4-FFF2-40B4-BE49-F238E27FC236}">
                <a16:creationId xmlns:a16="http://schemas.microsoft.com/office/drawing/2014/main" id="{69319C0B-ECFE-429D-9FD7-0E830F7B708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814984" y="5005028"/>
            <a:ext cx="1000161" cy="89504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2B8DA622-DE58-47DF-A108-A46EBCDB5E59}"/>
              </a:ext>
            </a:extLst>
          </p:cNvPr>
          <p:cNvSpPr txBox="1"/>
          <p:nvPr/>
        </p:nvSpPr>
        <p:spPr>
          <a:xfrm>
            <a:off x="7651793" y="6057191"/>
            <a:ext cx="2147528" cy="286232"/>
          </a:xfrm>
          <a:prstGeom prst="rect">
            <a:avLst/>
          </a:prstGeom>
          <a:noFill/>
        </p:spPr>
        <p:txBody>
          <a:bodyPr wrap="square" rtlCol="0">
            <a:spAutoFit/>
          </a:bodyPr>
          <a:lstStyle/>
          <a:p>
            <a:pPr algn="ctr">
              <a:lnSpc>
                <a:spcPct val="90000"/>
              </a:lnSpc>
            </a:pPr>
            <a:r>
              <a:rPr lang="pl-PL" sz="1400" b="1" dirty="0">
                <a:solidFill>
                  <a:schemeClr val="tx1">
                    <a:lumMod val="65000"/>
                    <a:lumOff val="35000"/>
                  </a:schemeClr>
                </a:solidFill>
              </a:rPr>
              <a:t>Azure</a:t>
            </a:r>
            <a:r>
              <a:rPr lang="en-GB" sz="1400" b="1" dirty="0">
                <a:solidFill>
                  <a:schemeClr val="tx1">
                    <a:lumMod val="65000"/>
                    <a:lumOff val="35000"/>
                  </a:schemeClr>
                </a:solidFill>
              </a:rPr>
              <a:t> Databricks</a:t>
            </a:r>
          </a:p>
        </p:txBody>
      </p:sp>
      <p:sp>
        <p:nvSpPr>
          <p:cNvPr id="39" name="Rectangle 38">
            <a:extLst>
              <a:ext uri="{FF2B5EF4-FFF2-40B4-BE49-F238E27FC236}">
                <a16:creationId xmlns:a16="http://schemas.microsoft.com/office/drawing/2014/main" id="{1C208C54-5E68-4796-AEE0-38272778C2BB}"/>
              </a:ext>
            </a:extLst>
          </p:cNvPr>
          <p:cNvSpPr/>
          <p:nvPr/>
        </p:nvSpPr>
        <p:spPr>
          <a:xfrm>
            <a:off x="9684675" y="6018902"/>
            <a:ext cx="2260939" cy="480131"/>
          </a:xfrm>
          <a:prstGeom prst="rect">
            <a:avLst/>
          </a:prstGeom>
        </p:spPr>
        <p:txBody>
          <a:bodyPr wrap="none">
            <a:spAutoFit/>
          </a:bodyPr>
          <a:lstStyle/>
          <a:p>
            <a:pPr algn="ctr">
              <a:lnSpc>
                <a:spcPct val="90000"/>
              </a:lnSpc>
            </a:pPr>
            <a:r>
              <a:rPr lang="pl-PL" sz="1400" b="1" dirty="0">
                <a:solidFill>
                  <a:schemeClr val="tx1">
                    <a:lumMod val="65000"/>
                    <a:lumOff val="35000"/>
                  </a:schemeClr>
                </a:solidFill>
              </a:rPr>
              <a:t>Azure</a:t>
            </a:r>
            <a:r>
              <a:rPr lang="en-GB" sz="1400" b="1" dirty="0">
                <a:solidFill>
                  <a:schemeClr val="tx1">
                    <a:lumMod val="65000"/>
                    <a:lumOff val="35000"/>
                  </a:schemeClr>
                </a:solidFill>
              </a:rPr>
              <a:t> HDInsight Interactive </a:t>
            </a:r>
          </a:p>
          <a:p>
            <a:pPr algn="ctr">
              <a:lnSpc>
                <a:spcPct val="90000"/>
              </a:lnSpc>
            </a:pPr>
            <a:r>
              <a:rPr lang="en-GB" sz="1400" b="1" dirty="0">
                <a:solidFill>
                  <a:schemeClr val="tx1">
                    <a:lumMod val="65000"/>
                    <a:lumOff val="35000"/>
                  </a:schemeClr>
                </a:solidFill>
              </a:rPr>
              <a:t>Query Cluster</a:t>
            </a:r>
          </a:p>
        </p:txBody>
      </p:sp>
      <p:sp>
        <p:nvSpPr>
          <p:cNvPr id="42" name="Rectangle 41">
            <a:extLst>
              <a:ext uri="{FF2B5EF4-FFF2-40B4-BE49-F238E27FC236}">
                <a16:creationId xmlns:a16="http://schemas.microsoft.com/office/drawing/2014/main" id="{29BF69BE-5EEC-41E5-A5DB-B4A6083E91F5}"/>
              </a:ext>
            </a:extLst>
          </p:cNvPr>
          <p:cNvSpPr/>
          <p:nvPr/>
        </p:nvSpPr>
        <p:spPr>
          <a:xfrm>
            <a:off x="10468381" y="3949097"/>
            <a:ext cx="955903" cy="307777"/>
          </a:xfrm>
          <a:prstGeom prst="rect">
            <a:avLst/>
          </a:prstGeom>
        </p:spPr>
        <p:txBody>
          <a:bodyPr wrap="none">
            <a:spAutoFit/>
          </a:bodyPr>
          <a:lstStyle/>
          <a:p>
            <a:r>
              <a:rPr lang="en-GB" sz="1400" b="1" dirty="0">
                <a:solidFill>
                  <a:schemeClr val="tx1">
                    <a:lumMod val="65000"/>
                    <a:lumOff val="35000"/>
                  </a:schemeClr>
                </a:solidFill>
              </a:rPr>
              <a:t>Snowflake</a:t>
            </a:r>
            <a:endParaRPr lang="pl-PL" sz="1400" b="1" dirty="0">
              <a:solidFill>
                <a:schemeClr val="tx1">
                  <a:lumMod val="65000"/>
                  <a:lumOff val="35000"/>
                </a:schemeClr>
              </a:solidFill>
            </a:endParaRPr>
          </a:p>
        </p:txBody>
      </p:sp>
    </p:spTree>
    <p:extLst>
      <p:ext uri="{BB962C8B-B14F-4D97-AF65-F5344CB8AC3E}">
        <p14:creationId xmlns:p14="http://schemas.microsoft.com/office/powerpoint/2010/main" val="513961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09D957-A090-4EC4-A337-8C65EFE11B14}"/>
              </a:ext>
            </a:extLst>
          </p:cNvPr>
          <p:cNvPicPr>
            <a:picLocks noChangeAspect="1"/>
          </p:cNvPicPr>
          <p:nvPr/>
        </p:nvPicPr>
        <p:blipFill>
          <a:blip r:embed="rId3"/>
          <a:stretch>
            <a:fillRect/>
          </a:stretch>
        </p:blipFill>
        <p:spPr>
          <a:xfrm>
            <a:off x="1146699" y="1966251"/>
            <a:ext cx="9898602" cy="4200561"/>
          </a:xfrm>
          <a:prstGeom prst="rect">
            <a:avLst/>
          </a:prstGeom>
        </p:spPr>
      </p:pic>
      <p:sp>
        <p:nvSpPr>
          <p:cNvPr id="4" name="Text Placeholder 1">
            <a:extLst>
              <a:ext uri="{FF2B5EF4-FFF2-40B4-BE49-F238E27FC236}">
                <a16:creationId xmlns:a16="http://schemas.microsoft.com/office/drawing/2014/main" id="{23B37E00-D940-4765-A5AE-D96C247604C4}"/>
              </a:ext>
            </a:extLst>
          </p:cNvPr>
          <p:cNvSpPr>
            <a:spLocks noGrp="1"/>
          </p:cNvSpPr>
          <p:nvPr>
            <p:ph type="body" sz="quarter" idx="13"/>
          </p:nvPr>
        </p:nvSpPr>
        <p:spPr>
          <a:xfrm>
            <a:off x="792126" y="857465"/>
            <a:ext cx="8341363" cy="957299"/>
          </a:xfrm>
        </p:spPr>
        <p:txBody>
          <a:bodyPr/>
          <a:lstStyle/>
          <a:p>
            <a:r>
              <a:rPr lang="en-GB" b="1" dirty="0">
                <a:solidFill>
                  <a:srgbClr val="FF7100"/>
                </a:solidFill>
              </a:rPr>
              <a:t>Azure SQL Databases</a:t>
            </a:r>
            <a:endParaRPr lang="pl-PL" dirty="0"/>
          </a:p>
        </p:txBody>
      </p:sp>
    </p:spTree>
    <p:extLst>
      <p:ext uri="{BB962C8B-B14F-4D97-AF65-F5344CB8AC3E}">
        <p14:creationId xmlns:p14="http://schemas.microsoft.com/office/powerpoint/2010/main" val="1670583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2B2B55-4F6C-4E4B-9A87-A17AD0B39B7C}"/>
              </a:ext>
            </a:extLst>
          </p:cNvPr>
          <p:cNvSpPr>
            <a:spLocks noGrp="1"/>
          </p:cNvSpPr>
          <p:nvPr>
            <p:ph type="body" sz="quarter" idx="13"/>
          </p:nvPr>
        </p:nvSpPr>
        <p:spPr>
          <a:xfrm>
            <a:off x="792127" y="857465"/>
            <a:ext cx="6134190" cy="957299"/>
          </a:xfrm>
        </p:spPr>
        <p:txBody>
          <a:bodyPr/>
          <a:lstStyle/>
          <a:p>
            <a:r>
              <a:rPr lang="en-GB" b="1" dirty="0">
                <a:solidFill>
                  <a:schemeClr val="accent2"/>
                </a:solidFill>
              </a:rPr>
              <a:t>Azure SQL </a:t>
            </a:r>
            <a:r>
              <a:rPr lang="en-GB" b="1" dirty="0">
                <a:solidFill>
                  <a:srgbClr val="FF7100"/>
                </a:solidFill>
              </a:rPr>
              <a:t>Databases</a:t>
            </a:r>
            <a:endParaRPr lang="pl-PL" dirty="0"/>
          </a:p>
        </p:txBody>
      </p:sp>
      <p:sp>
        <p:nvSpPr>
          <p:cNvPr id="9" name="TextBox 8">
            <a:extLst>
              <a:ext uri="{FF2B5EF4-FFF2-40B4-BE49-F238E27FC236}">
                <a16:creationId xmlns:a16="http://schemas.microsoft.com/office/drawing/2014/main" id="{9A5DEFF7-5D70-4EFE-A482-51E3AA04620F}"/>
              </a:ext>
            </a:extLst>
          </p:cNvPr>
          <p:cNvSpPr txBox="1"/>
          <p:nvPr/>
        </p:nvSpPr>
        <p:spPr>
          <a:xfrm>
            <a:off x="904777" y="1802491"/>
            <a:ext cx="3770311" cy="4185761"/>
          </a:xfrm>
          <a:prstGeom prst="rect">
            <a:avLst/>
          </a:prstGeom>
          <a:noFill/>
        </p:spPr>
        <p:txBody>
          <a:bodyPr wrap="square" rtlCol="0">
            <a:spAutoFit/>
          </a:bodyPr>
          <a:lstStyle/>
          <a:p>
            <a:pPr marL="285750" indent="-285750">
              <a:buFont typeface="Arial" panose="020B0604020202020204" pitchFamily="34" charset="0"/>
              <a:buChar char="•"/>
            </a:pPr>
            <a:r>
              <a:rPr lang="en-GB" sz="1400" b="1" dirty="0">
                <a:solidFill>
                  <a:schemeClr val="accent2"/>
                </a:solidFill>
              </a:rPr>
              <a:t>General purpose</a:t>
            </a:r>
          </a:p>
          <a:p>
            <a:pPr marL="742950" lvl="1" indent="-285750">
              <a:buFont typeface="Arial" panose="020B0604020202020204" pitchFamily="34" charset="0"/>
              <a:buChar char="•"/>
            </a:pPr>
            <a:r>
              <a:rPr lang="en-GB" sz="1400" dirty="0">
                <a:solidFill>
                  <a:schemeClr val="tx1">
                    <a:lumMod val="65000"/>
                    <a:lumOff val="35000"/>
                  </a:schemeClr>
                </a:solidFill>
              </a:rPr>
              <a:t>Deployment:</a:t>
            </a:r>
          </a:p>
          <a:p>
            <a:pPr marL="1200150" lvl="2" indent="-285750">
              <a:buFont typeface="Arial" panose="020B0604020202020204" pitchFamily="34" charset="0"/>
              <a:buChar char="•"/>
            </a:pPr>
            <a:r>
              <a:rPr lang="en-GB" sz="1400" dirty="0">
                <a:solidFill>
                  <a:schemeClr val="tx1">
                    <a:lumMod val="65000"/>
                    <a:lumOff val="35000"/>
                  </a:schemeClr>
                </a:solidFill>
              </a:rPr>
              <a:t>Single/Elastic Pools</a:t>
            </a:r>
          </a:p>
          <a:p>
            <a:pPr marL="1200150" lvl="2" indent="-285750">
              <a:buFont typeface="Arial" panose="020B0604020202020204" pitchFamily="34" charset="0"/>
              <a:buChar char="•"/>
            </a:pPr>
            <a:r>
              <a:rPr lang="en-GB" sz="1400" dirty="0">
                <a:solidFill>
                  <a:schemeClr val="tx1">
                    <a:lumMod val="65000"/>
                    <a:lumOff val="35000"/>
                  </a:schemeClr>
                </a:solidFill>
              </a:rPr>
              <a:t>Management Instance</a:t>
            </a:r>
          </a:p>
          <a:p>
            <a:pPr marL="285750" indent="-285750">
              <a:buFont typeface="Arial" panose="020B0604020202020204" pitchFamily="34" charset="0"/>
              <a:buChar char="•"/>
            </a:pPr>
            <a:r>
              <a:rPr lang="en-GB" sz="1400" dirty="0">
                <a:solidFill>
                  <a:schemeClr val="tx1">
                    <a:lumMod val="65000"/>
                    <a:lumOff val="35000"/>
                  </a:schemeClr>
                </a:solidFill>
              </a:rPr>
              <a:t>Compute tiers</a:t>
            </a:r>
          </a:p>
          <a:p>
            <a:pPr marL="742950" lvl="1" indent="-285750">
              <a:buFont typeface="Arial" panose="020B0604020202020204" pitchFamily="34" charset="0"/>
              <a:buChar char="•"/>
            </a:pPr>
            <a:r>
              <a:rPr lang="en-GB" sz="1400" dirty="0">
                <a:solidFill>
                  <a:schemeClr val="tx1">
                    <a:lumMod val="65000"/>
                    <a:lumOff val="35000"/>
                  </a:schemeClr>
                </a:solidFill>
              </a:rPr>
              <a:t>Single/Elastic Pools</a:t>
            </a:r>
          </a:p>
          <a:p>
            <a:pPr marL="1200150" lvl="2" indent="-285750">
              <a:buFont typeface="Arial" panose="020B0604020202020204" pitchFamily="34" charset="0"/>
              <a:buChar char="•"/>
            </a:pPr>
            <a:r>
              <a:rPr lang="en-GB" sz="1400" dirty="0">
                <a:solidFill>
                  <a:schemeClr val="tx1">
                    <a:lumMod val="65000"/>
                    <a:lumOff val="35000"/>
                  </a:schemeClr>
                </a:solidFill>
              </a:rPr>
              <a:t>Gen4: 1-24 /Gen5: 2-80 </a:t>
            </a:r>
            <a:r>
              <a:rPr lang="en-GB" sz="1400" dirty="0" err="1">
                <a:solidFill>
                  <a:schemeClr val="tx1">
                    <a:lumMod val="65000"/>
                    <a:lumOff val="35000"/>
                  </a:schemeClr>
                </a:solidFill>
              </a:rPr>
              <a:t>vCore</a:t>
            </a:r>
            <a:endParaRPr lang="en-GB" sz="1400" dirty="0">
              <a:solidFill>
                <a:schemeClr val="tx1">
                  <a:lumMod val="65000"/>
                  <a:lumOff val="35000"/>
                </a:schemeClr>
              </a:solidFill>
            </a:endParaRPr>
          </a:p>
          <a:p>
            <a:pPr marL="1200150" lvl="2" indent="-285750">
              <a:buFont typeface="Arial" panose="020B0604020202020204" pitchFamily="34" charset="0"/>
              <a:buChar char="•"/>
            </a:pPr>
            <a:r>
              <a:rPr lang="en-GB" sz="1400" dirty="0">
                <a:solidFill>
                  <a:schemeClr val="tx1">
                    <a:lumMod val="65000"/>
                    <a:lumOff val="35000"/>
                  </a:schemeClr>
                </a:solidFill>
              </a:rPr>
              <a:t>Serverless:1-16 </a:t>
            </a:r>
            <a:r>
              <a:rPr lang="en-GB" sz="1400" dirty="0" err="1">
                <a:solidFill>
                  <a:schemeClr val="tx1">
                    <a:lumMod val="65000"/>
                    <a:lumOff val="35000"/>
                  </a:schemeClr>
                </a:solidFill>
              </a:rPr>
              <a:t>vCore</a:t>
            </a:r>
            <a:endParaRPr lang="en-GB" sz="1400" dirty="0">
              <a:solidFill>
                <a:schemeClr val="tx1">
                  <a:lumMod val="65000"/>
                  <a:lumOff val="35000"/>
                </a:schemeClr>
              </a:solidFill>
            </a:endParaRPr>
          </a:p>
          <a:p>
            <a:pPr marL="742950" lvl="1" indent="-285750">
              <a:buFont typeface="Arial" panose="020B0604020202020204" pitchFamily="34" charset="0"/>
              <a:buChar char="•"/>
            </a:pPr>
            <a:r>
              <a:rPr lang="en-GB" sz="1400" dirty="0">
                <a:solidFill>
                  <a:schemeClr val="tx1">
                    <a:lumMod val="65000"/>
                    <a:lumOff val="35000"/>
                  </a:schemeClr>
                </a:solidFill>
              </a:rPr>
              <a:t>Managed Instance</a:t>
            </a:r>
          </a:p>
          <a:p>
            <a:pPr marL="1200150" lvl="2" indent="-285750">
              <a:buFont typeface="Arial" panose="020B0604020202020204" pitchFamily="34" charset="0"/>
              <a:buChar char="•"/>
            </a:pPr>
            <a:r>
              <a:rPr lang="en-GB" sz="1400" dirty="0">
                <a:solidFill>
                  <a:schemeClr val="tx1">
                    <a:lumMod val="65000"/>
                    <a:lumOff val="35000"/>
                  </a:schemeClr>
                </a:solidFill>
              </a:rPr>
              <a:t>Gen4: 4-24 /Gen5 4-80 </a:t>
            </a:r>
            <a:r>
              <a:rPr lang="en-GB" sz="1400" dirty="0" err="1">
                <a:solidFill>
                  <a:schemeClr val="tx1">
                    <a:lumMod val="65000"/>
                    <a:lumOff val="35000"/>
                  </a:schemeClr>
                </a:solidFill>
              </a:rPr>
              <a:t>vCore</a:t>
            </a:r>
            <a:endParaRPr lang="en-GB" sz="1400" dirty="0">
              <a:solidFill>
                <a:schemeClr val="tx1">
                  <a:lumMod val="65000"/>
                  <a:lumOff val="35000"/>
                </a:schemeClr>
              </a:solidFill>
            </a:endParaRPr>
          </a:p>
          <a:p>
            <a:pPr marL="285750" indent="-285750">
              <a:buFont typeface="Arial" panose="020B0604020202020204" pitchFamily="34" charset="0"/>
              <a:buChar char="•"/>
            </a:pPr>
            <a:r>
              <a:rPr lang="en-GB" sz="1400" dirty="0">
                <a:solidFill>
                  <a:schemeClr val="tx1">
                    <a:lumMod val="65000"/>
                    <a:lumOff val="35000"/>
                  </a:schemeClr>
                </a:solidFill>
              </a:rPr>
              <a:t>Storage (Premium remote)</a:t>
            </a:r>
          </a:p>
          <a:p>
            <a:pPr marL="742950" lvl="1" indent="-285750">
              <a:buFont typeface="Arial" panose="020B0604020202020204" pitchFamily="34" charset="0"/>
              <a:buChar char="•"/>
            </a:pPr>
            <a:r>
              <a:rPr lang="en-GB" sz="1400" dirty="0">
                <a:solidFill>
                  <a:schemeClr val="tx1">
                    <a:lumMod val="65000"/>
                    <a:lumOff val="35000"/>
                  </a:schemeClr>
                </a:solidFill>
              </a:rPr>
              <a:t>Single/Elastic Pools</a:t>
            </a:r>
          </a:p>
          <a:p>
            <a:pPr marL="1200150" lvl="2" indent="-285750">
              <a:buFont typeface="Arial" panose="020B0604020202020204" pitchFamily="34" charset="0"/>
              <a:buChar char="•"/>
            </a:pPr>
            <a:r>
              <a:rPr lang="en-GB" sz="1400" b="1" dirty="0">
                <a:solidFill>
                  <a:schemeClr val="tx1">
                    <a:lumMod val="65000"/>
                    <a:lumOff val="35000"/>
                  </a:schemeClr>
                </a:solidFill>
              </a:rPr>
              <a:t>Max 4 TB (per instance)</a:t>
            </a:r>
          </a:p>
          <a:p>
            <a:pPr marL="742950" lvl="1" indent="-285750">
              <a:buFont typeface="Arial" panose="020B0604020202020204" pitchFamily="34" charset="0"/>
              <a:buChar char="•"/>
            </a:pPr>
            <a:r>
              <a:rPr lang="en-GB" sz="1400" dirty="0">
                <a:solidFill>
                  <a:schemeClr val="tx1">
                    <a:lumMod val="65000"/>
                    <a:lumOff val="35000"/>
                  </a:schemeClr>
                </a:solidFill>
              </a:rPr>
              <a:t>Managed Instance</a:t>
            </a:r>
          </a:p>
          <a:p>
            <a:pPr marL="1200150" lvl="2" indent="-285750">
              <a:buFont typeface="Arial" panose="020B0604020202020204" pitchFamily="34" charset="0"/>
              <a:buChar char="•"/>
            </a:pPr>
            <a:r>
              <a:rPr lang="en-GB" sz="1400" b="1" dirty="0">
                <a:solidFill>
                  <a:schemeClr val="tx1">
                    <a:lumMod val="65000"/>
                    <a:lumOff val="35000"/>
                  </a:schemeClr>
                </a:solidFill>
              </a:rPr>
              <a:t>Max 8 TB (per instance)</a:t>
            </a:r>
          </a:p>
          <a:p>
            <a:pPr marL="285750" indent="-285750">
              <a:buFont typeface="Arial" panose="020B0604020202020204" pitchFamily="34" charset="0"/>
              <a:buChar char="•"/>
            </a:pPr>
            <a:r>
              <a:rPr lang="en-GB" sz="1400" dirty="0">
                <a:solidFill>
                  <a:schemeClr val="tx1">
                    <a:lumMod val="65000"/>
                    <a:lumOff val="35000"/>
                  </a:schemeClr>
                </a:solidFill>
              </a:rPr>
              <a:t>IO : </a:t>
            </a:r>
            <a:r>
              <a:rPr lang="en-GB" sz="1400" b="1" dirty="0">
                <a:solidFill>
                  <a:schemeClr val="tx1">
                    <a:lumMod val="65000"/>
                    <a:lumOff val="35000"/>
                  </a:schemeClr>
                </a:solidFill>
              </a:rPr>
              <a:t>~2ms </a:t>
            </a:r>
            <a:r>
              <a:rPr lang="en-GB" sz="1400" dirty="0">
                <a:solidFill>
                  <a:schemeClr val="tx1">
                    <a:lumMod val="65000"/>
                    <a:lumOff val="35000"/>
                  </a:schemeClr>
                </a:solidFill>
              </a:rPr>
              <a:t>for all data access</a:t>
            </a:r>
          </a:p>
          <a:p>
            <a:pPr marL="285750" indent="-285750">
              <a:buFont typeface="Arial" panose="020B0604020202020204" pitchFamily="34" charset="0"/>
              <a:buChar char="•"/>
            </a:pPr>
            <a:r>
              <a:rPr lang="en-GB" sz="1400" dirty="0">
                <a:solidFill>
                  <a:schemeClr val="tx1">
                    <a:lumMod val="65000"/>
                    <a:lumOff val="35000"/>
                  </a:schemeClr>
                </a:solidFill>
              </a:rPr>
              <a:t>Replicas : </a:t>
            </a:r>
            <a:r>
              <a:rPr lang="en-GB" sz="1400" b="1" dirty="0">
                <a:solidFill>
                  <a:schemeClr val="tx1">
                    <a:lumMod val="65000"/>
                    <a:lumOff val="35000"/>
                  </a:schemeClr>
                </a:solidFill>
              </a:rPr>
              <a:t>2 read replicas</a:t>
            </a:r>
          </a:p>
          <a:p>
            <a:pPr marL="285750" indent="-285750">
              <a:buFont typeface="Arial" panose="020B0604020202020204" pitchFamily="34" charset="0"/>
              <a:buChar char="•"/>
            </a:pPr>
            <a:r>
              <a:rPr lang="en-GB" sz="1400" dirty="0">
                <a:solidFill>
                  <a:schemeClr val="tx1">
                    <a:lumMod val="65000"/>
                    <a:lumOff val="35000"/>
                  </a:schemeClr>
                </a:solidFill>
              </a:rPr>
              <a:t>Backups: RA-GRS</a:t>
            </a:r>
          </a:p>
          <a:p>
            <a:pPr marL="285750" indent="-285750">
              <a:buFont typeface="Arial" panose="020B0604020202020204" pitchFamily="34" charset="0"/>
              <a:buChar char="•"/>
            </a:pPr>
            <a:r>
              <a:rPr lang="en-GB" sz="1400" dirty="0">
                <a:solidFill>
                  <a:schemeClr val="tx1">
                    <a:lumMod val="65000"/>
                    <a:lumOff val="35000"/>
                  </a:schemeClr>
                </a:solidFill>
              </a:rPr>
              <a:t>Usage: </a:t>
            </a:r>
            <a:r>
              <a:rPr lang="en-GB" sz="1400" b="1" dirty="0">
                <a:solidFill>
                  <a:schemeClr val="tx1">
                    <a:lumMod val="65000"/>
                    <a:lumOff val="35000"/>
                  </a:schemeClr>
                </a:solidFill>
              </a:rPr>
              <a:t>Limited costs</a:t>
            </a:r>
          </a:p>
        </p:txBody>
      </p:sp>
      <p:sp>
        <p:nvSpPr>
          <p:cNvPr id="10" name="TextBox 9">
            <a:extLst>
              <a:ext uri="{FF2B5EF4-FFF2-40B4-BE49-F238E27FC236}">
                <a16:creationId xmlns:a16="http://schemas.microsoft.com/office/drawing/2014/main" id="{C65ED7D7-7F3A-4725-BEC5-28920E39387B}"/>
              </a:ext>
            </a:extLst>
          </p:cNvPr>
          <p:cNvSpPr txBox="1"/>
          <p:nvPr/>
        </p:nvSpPr>
        <p:spPr>
          <a:xfrm>
            <a:off x="4690578" y="1775300"/>
            <a:ext cx="3681248" cy="4616648"/>
          </a:xfrm>
          <a:prstGeom prst="rect">
            <a:avLst/>
          </a:prstGeom>
          <a:noFill/>
        </p:spPr>
        <p:txBody>
          <a:bodyPr wrap="square" rtlCol="0">
            <a:spAutoFit/>
          </a:bodyPr>
          <a:lstStyle/>
          <a:p>
            <a:pPr marL="285750" indent="-285750">
              <a:buFont typeface="Arial" panose="020B0604020202020204" pitchFamily="34" charset="0"/>
              <a:buChar char="•"/>
            </a:pPr>
            <a:r>
              <a:rPr lang="en-GB" sz="1400" b="1" dirty="0">
                <a:solidFill>
                  <a:schemeClr val="accent2"/>
                </a:solidFill>
              </a:rPr>
              <a:t>Business critical</a:t>
            </a:r>
          </a:p>
          <a:p>
            <a:pPr marL="742950" lvl="1" indent="-285750">
              <a:buFont typeface="Arial" panose="020B0604020202020204" pitchFamily="34" charset="0"/>
              <a:buChar char="•"/>
            </a:pPr>
            <a:r>
              <a:rPr lang="en-GB" sz="1400" dirty="0">
                <a:solidFill>
                  <a:schemeClr val="tx1">
                    <a:lumMod val="65000"/>
                    <a:lumOff val="35000"/>
                  </a:schemeClr>
                </a:solidFill>
              </a:rPr>
              <a:t>Deployment:</a:t>
            </a:r>
          </a:p>
          <a:p>
            <a:pPr marL="1200150" lvl="2" indent="-285750">
              <a:buFont typeface="Arial" panose="020B0604020202020204" pitchFamily="34" charset="0"/>
              <a:buChar char="•"/>
            </a:pPr>
            <a:r>
              <a:rPr lang="en-GB" sz="1400" dirty="0">
                <a:solidFill>
                  <a:schemeClr val="tx1">
                    <a:lumMod val="65000"/>
                    <a:lumOff val="35000"/>
                  </a:schemeClr>
                </a:solidFill>
              </a:rPr>
              <a:t>Single/Elastic Pools</a:t>
            </a:r>
          </a:p>
          <a:p>
            <a:pPr marL="1200150" lvl="2" indent="-285750">
              <a:buFont typeface="Arial" panose="020B0604020202020204" pitchFamily="34" charset="0"/>
              <a:buChar char="•"/>
            </a:pPr>
            <a:r>
              <a:rPr lang="en-GB" sz="1400" dirty="0">
                <a:solidFill>
                  <a:schemeClr val="tx1">
                    <a:lumMod val="65000"/>
                    <a:lumOff val="35000"/>
                  </a:schemeClr>
                </a:solidFill>
              </a:rPr>
              <a:t>Management Instance</a:t>
            </a:r>
          </a:p>
          <a:p>
            <a:pPr marL="285750" indent="-285750">
              <a:buFont typeface="Arial" panose="020B0604020202020204" pitchFamily="34" charset="0"/>
              <a:buChar char="•"/>
            </a:pPr>
            <a:r>
              <a:rPr lang="en-GB" sz="1400" dirty="0">
                <a:solidFill>
                  <a:schemeClr val="tx1">
                    <a:lumMod val="65000"/>
                    <a:lumOff val="35000"/>
                  </a:schemeClr>
                </a:solidFill>
              </a:rPr>
              <a:t>Compute tiers</a:t>
            </a:r>
          </a:p>
          <a:p>
            <a:pPr marL="742950" lvl="1" indent="-285750">
              <a:buFont typeface="Arial" panose="020B0604020202020204" pitchFamily="34" charset="0"/>
              <a:buChar char="•"/>
            </a:pPr>
            <a:r>
              <a:rPr lang="en-GB" sz="1400" dirty="0">
                <a:solidFill>
                  <a:schemeClr val="tx1">
                    <a:lumMod val="65000"/>
                    <a:lumOff val="35000"/>
                  </a:schemeClr>
                </a:solidFill>
              </a:rPr>
              <a:t>Single/Elastic Pools</a:t>
            </a:r>
          </a:p>
          <a:p>
            <a:pPr marL="1200150" lvl="2" indent="-285750">
              <a:buFont typeface="Arial" panose="020B0604020202020204" pitchFamily="34" charset="0"/>
              <a:buChar char="•"/>
            </a:pPr>
            <a:r>
              <a:rPr lang="en-GB" sz="1400" dirty="0">
                <a:solidFill>
                  <a:schemeClr val="tx1">
                    <a:lumMod val="65000"/>
                    <a:lumOff val="35000"/>
                  </a:schemeClr>
                </a:solidFill>
              </a:rPr>
              <a:t>Gen4: 1-24 /Gen5: 2-80 </a:t>
            </a:r>
            <a:r>
              <a:rPr lang="en-GB" sz="1400" dirty="0" err="1">
                <a:solidFill>
                  <a:schemeClr val="tx1">
                    <a:lumMod val="65000"/>
                    <a:lumOff val="35000"/>
                  </a:schemeClr>
                </a:solidFill>
              </a:rPr>
              <a:t>vCore</a:t>
            </a:r>
            <a:endParaRPr lang="en-GB" sz="1400" dirty="0">
              <a:solidFill>
                <a:schemeClr val="tx1">
                  <a:lumMod val="65000"/>
                  <a:lumOff val="35000"/>
                </a:schemeClr>
              </a:solidFill>
            </a:endParaRPr>
          </a:p>
          <a:p>
            <a:pPr marL="1200150" lvl="2" indent="-285750">
              <a:buFont typeface="Arial" panose="020B0604020202020204" pitchFamily="34" charset="0"/>
              <a:buChar char="•"/>
            </a:pPr>
            <a:r>
              <a:rPr lang="en-GB" sz="1400" dirty="0">
                <a:solidFill>
                  <a:schemeClr val="tx1">
                    <a:lumMod val="65000"/>
                    <a:lumOff val="35000"/>
                  </a:schemeClr>
                </a:solidFill>
              </a:rPr>
              <a:t>Serverless:1-16 </a:t>
            </a:r>
            <a:r>
              <a:rPr lang="en-GB" sz="1400" dirty="0" err="1">
                <a:solidFill>
                  <a:schemeClr val="tx1">
                    <a:lumMod val="65000"/>
                    <a:lumOff val="35000"/>
                  </a:schemeClr>
                </a:solidFill>
              </a:rPr>
              <a:t>vCore</a:t>
            </a:r>
            <a:endParaRPr lang="en-GB" sz="1400" dirty="0">
              <a:solidFill>
                <a:schemeClr val="tx1">
                  <a:lumMod val="65000"/>
                  <a:lumOff val="35000"/>
                </a:schemeClr>
              </a:solidFill>
            </a:endParaRPr>
          </a:p>
          <a:p>
            <a:pPr marL="742950" lvl="1" indent="-285750">
              <a:buFont typeface="Arial" panose="020B0604020202020204" pitchFamily="34" charset="0"/>
              <a:buChar char="•"/>
            </a:pPr>
            <a:r>
              <a:rPr lang="en-GB" sz="1400" dirty="0">
                <a:solidFill>
                  <a:schemeClr val="tx1">
                    <a:lumMod val="65000"/>
                    <a:lumOff val="35000"/>
                  </a:schemeClr>
                </a:solidFill>
              </a:rPr>
              <a:t>Managed Instance</a:t>
            </a:r>
          </a:p>
          <a:p>
            <a:pPr marL="1200150" lvl="2" indent="-285750">
              <a:buFont typeface="Arial" panose="020B0604020202020204" pitchFamily="34" charset="0"/>
              <a:buChar char="•"/>
            </a:pPr>
            <a:r>
              <a:rPr lang="en-GB" sz="1400" dirty="0">
                <a:solidFill>
                  <a:schemeClr val="tx1">
                    <a:lumMod val="65000"/>
                    <a:lumOff val="35000"/>
                  </a:schemeClr>
                </a:solidFill>
              </a:rPr>
              <a:t>Gen4: 4-24 /Gen5 4-80 </a:t>
            </a:r>
            <a:r>
              <a:rPr lang="en-GB" sz="1400" dirty="0" err="1">
                <a:solidFill>
                  <a:schemeClr val="tx1">
                    <a:lumMod val="65000"/>
                    <a:lumOff val="35000"/>
                  </a:schemeClr>
                </a:solidFill>
              </a:rPr>
              <a:t>vCore</a:t>
            </a:r>
            <a:endParaRPr lang="en-GB" sz="1400" dirty="0">
              <a:solidFill>
                <a:schemeClr val="tx1">
                  <a:lumMod val="65000"/>
                  <a:lumOff val="35000"/>
                </a:schemeClr>
              </a:solidFill>
            </a:endParaRPr>
          </a:p>
          <a:p>
            <a:pPr marL="285750" indent="-285750">
              <a:buFont typeface="Arial" panose="020B0604020202020204" pitchFamily="34" charset="0"/>
              <a:buChar char="•"/>
            </a:pPr>
            <a:r>
              <a:rPr lang="en-GB" sz="1400" dirty="0">
                <a:solidFill>
                  <a:schemeClr val="tx1">
                    <a:lumMod val="65000"/>
                    <a:lumOff val="35000"/>
                  </a:schemeClr>
                </a:solidFill>
              </a:rPr>
              <a:t>Storage (</a:t>
            </a:r>
            <a:r>
              <a:rPr lang="en-GB" sz="1400" b="1" dirty="0">
                <a:solidFill>
                  <a:schemeClr val="tx1">
                    <a:lumMod val="65000"/>
                    <a:lumOff val="35000"/>
                  </a:schemeClr>
                </a:solidFill>
              </a:rPr>
              <a:t>Local SSD</a:t>
            </a:r>
            <a:r>
              <a:rPr lang="en-GB" sz="1400" dirty="0">
                <a:solidFill>
                  <a:schemeClr val="tx1">
                    <a:lumMod val="65000"/>
                    <a:lumOff val="35000"/>
                  </a:schemeClr>
                </a:solidFill>
              </a:rPr>
              <a:t>)</a:t>
            </a:r>
          </a:p>
          <a:p>
            <a:pPr marL="742950" lvl="1" indent="-285750">
              <a:buFont typeface="Arial" panose="020B0604020202020204" pitchFamily="34" charset="0"/>
              <a:buChar char="•"/>
            </a:pPr>
            <a:r>
              <a:rPr lang="en-GB" sz="1400" dirty="0">
                <a:solidFill>
                  <a:schemeClr val="tx1">
                    <a:lumMod val="65000"/>
                    <a:lumOff val="35000"/>
                  </a:schemeClr>
                </a:solidFill>
              </a:rPr>
              <a:t>Single/Elastic Pools</a:t>
            </a:r>
          </a:p>
          <a:p>
            <a:pPr marL="1200150" lvl="2" indent="-285750">
              <a:buFont typeface="Arial" panose="020B0604020202020204" pitchFamily="34" charset="0"/>
              <a:buChar char="•"/>
            </a:pPr>
            <a:r>
              <a:rPr lang="en-GB" sz="1400" b="1" dirty="0">
                <a:solidFill>
                  <a:schemeClr val="tx1">
                    <a:lumMod val="65000"/>
                    <a:lumOff val="35000"/>
                  </a:schemeClr>
                </a:solidFill>
              </a:rPr>
              <a:t>Max 4 TB (per instance)</a:t>
            </a:r>
          </a:p>
          <a:p>
            <a:pPr marL="742950" lvl="1" indent="-285750">
              <a:buFont typeface="Arial" panose="020B0604020202020204" pitchFamily="34" charset="0"/>
              <a:buChar char="•"/>
            </a:pPr>
            <a:r>
              <a:rPr lang="en-GB" sz="1400" dirty="0">
                <a:solidFill>
                  <a:schemeClr val="tx1">
                    <a:lumMod val="65000"/>
                    <a:lumOff val="35000"/>
                  </a:schemeClr>
                </a:solidFill>
              </a:rPr>
              <a:t>Managed Instance</a:t>
            </a:r>
          </a:p>
          <a:p>
            <a:pPr marL="1200150" lvl="2" indent="-285750">
              <a:buFont typeface="Arial" panose="020B0604020202020204" pitchFamily="34" charset="0"/>
              <a:buChar char="•"/>
            </a:pPr>
            <a:r>
              <a:rPr lang="en-GB" sz="1400" b="1" dirty="0">
                <a:solidFill>
                  <a:schemeClr val="tx1">
                    <a:lumMod val="65000"/>
                    <a:lumOff val="35000"/>
                  </a:schemeClr>
                </a:solidFill>
              </a:rPr>
              <a:t>Max 8 TB (per instance)</a:t>
            </a:r>
          </a:p>
          <a:p>
            <a:pPr marL="285750" indent="-285750">
              <a:buFont typeface="Arial" panose="020B0604020202020204" pitchFamily="34" charset="0"/>
              <a:buChar char="•"/>
            </a:pPr>
            <a:r>
              <a:rPr lang="en-GB" sz="1400" dirty="0">
                <a:solidFill>
                  <a:schemeClr val="tx1">
                    <a:lumMod val="65000"/>
                    <a:lumOff val="35000"/>
                  </a:schemeClr>
                </a:solidFill>
              </a:rPr>
              <a:t>IO : </a:t>
            </a:r>
            <a:r>
              <a:rPr lang="en-GB" sz="1400" b="1" dirty="0">
                <a:solidFill>
                  <a:schemeClr val="tx1">
                    <a:lumMod val="65000"/>
                    <a:lumOff val="35000"/>
                  </a:schemeClr>
                </a:solidFill>
              </a:rPr>
              <a:t>&lt;0.5ms </a:t>
            </a:r>
            <a:r>
              <a:rPr lang="en-GB" sz="1400" dirty="0">
                <a:solidFill>
                  <a:schemeClr val="tx1">
                    <a:lumMod val="65000"/>
                    <a:lumOff val="35000"/>
                  </a:schemeClr>
                </a:solidFill>
              </a:rPr>
              <a:t>for all data access</a:t>
            </a:r>
          </a:p>
          <a:p>
            <a:pPr marL="285750" indent="-285750">
              <a:buFont typeface="Arial" panose="020B0604020202020204" pitchFamily="34" charset="0"/>
              <a:buChar char="•"/>
            </a:pPr>
            <a:r>
              <a:rPr lang="en-GB" sz="1400" dirty="0">
                <a:solidFill>
                  <a:schemeClr val="tx1">
                    <a:lumMod val="65000"/>
                    <a:lumOff val="35000"/>
                  </a:schemeClr>
                </a:solidFill>
              </a:rPr>
              <a:t>Replicas : </a:t>
            </a:r>
            <a:r>
              <a:rPr lang="en-GB" sz="1400" b="1" dirty="0">
                <a:solidFill>
                  <a:schemeClr val="tx1">
                    <a:lumMod val="65000"/>
                    <a:lumOff val="35000"/>
                  </a:schemeClr>
                </a:solidFill>
              </a:rPr>
              <a:t>3 replicas/ 1 read scale replica, zone redundant</a:t>
            </a:r>
          </a:p>
          <a:p>
            <a:pPr marL="285750" indent="-285750">
              <a:buFont typeface="Arial" panose="020B0604020202020204" pitchFamily="34" charset="0"/>
              <a:buChar char="•"/>
            </a:pPr>
            <a:r>
              <a:rPr lang="en-GB" sz="1400" dirty="0">
                <a:solidFill>
                  <a:schemeClr val="tx1">
                    <a:lumMod val="65000"/>
                    <a:lumOff val="35000"/>
                  </a:schemeClr>
                </a:solidFill>
              </a:rPr>
              <a:t>Backups: RA-GRS</a:t>
            </a:r>
          </a:p>
          <a:p>
            <a:pPr marL="285750" indent="-285750">
              <a:buFont typeface="Arial" panose="020B0604020202020204" pitchFamily="34" charset="0"/>
              <a:buChar char="•"/>
            </a:pPr>
            <a:r>
              <a:rPr lang="en-GB" sz="1400" dirty="0">
                <a:solidFill>
                  <a:schemeClr val="tx1">
                    <a:lumMod val="65000"/>
                    <a:lumOff val="35000"/>
                  </a:schemeClr>
                </a:solidFill>
              </a:rPr>
              <a:t>Usage: </a:t>
            </a:r>
            <a:r>
              <a:rPr lang="en-GB" sz="1400" b="1" dirty="0">
                <a:solidFill>
                  <a:schemeClr val="tx1">
                    <a:lumMod val="65000"/>
                    <a:lumOff val="35000"/>
                  </a:schemeClr>
                </a:solidFill>
              </a:rPr>
              <a:t>Critical business application with hight IO requirements </a:t>
            </a:r>
          </a:p>
        </p:txBody>
      </p:sp>
      <p:sp>
        <p:nvSpPr>
          <p:cNvPr id="11" name="TextBox 10">
            <a:extLst>
              <a:ext uri="{FF2B5EF4-FFF2-40B4-BE49-F238E27FC236}">
                <a16:creationId xmlns:a16="http://schemas.microsoft.com/office/drawing/2014/main" id="{EB24B3AB-B82D-4A6D-B83E-03C02BE51528}"/>
              </a:ext>
            </a:extLst>
          </p:cNvPr>
          <p:cNvSpPr txBox="1"/>
          <p:nvPr/>
        </p:nvSpPr>
        <p:spPr>
          <a:xfrm>
            <a:off x="8484476" y="1802491"/>
            <a:ext cx="3570890" cy="3539430"/>
          </a:xfrm>
          <a:prstGeom prst="rect">
            <a:avLst/>
          </a:prstGeom>
          <a:noFill/>
        </p:spPr>
        <p:txBody>
          <a:bodyPr wrap="square" rtlCol="0">
            <a:spAutoFit/>
          </a:bodyPr>
          <a:lstStyle/>
          <a:p>
            <a:pPr marL="285750" indent="-285750">
              <a:buFont typeface="Arial" panose="020B0604020202020204" pitchFamily="34" charset="0"/>
              <a:buChar char="•"/>
            </a:pPr>
            <a:r>
              <a:rPr lang="en-GB" sz="1400" b="1" dirty="0">
                <a:solidFill>
                  <a:schemeClr val="accent2"/>
                </a:solidFill>
              </a:rPr>
              <a:t>Hyperscale</a:t>
            </a:r>
          </a:p>
          <a:p>
            <a:pPr marL="742950" lvl="1" indent="-285750">
              <a:buFont typeface="Arial" panose="020B0604020202020204" pitchFamily="34" charset="0"/>
              <a:buChar char="•"/>
            </a:pPr>
            <a:r>
              <a:rPr lang="en-GB" sz="1400" dirty="0">
                <a:solidFill>
                  <a:schemeClr val="tx1">
                    <a:lumMod val="65000"/>
                    <a:lumOff val="35000"/>
                  </a:schemeClr>
                </a:solidFill>
              </a:rPr>
              <a:t>Deployment:</a:t>
            </a:r>
          </a:p>
          <a:p>
            <a:pPr marL="1200150" lvl="2" indent="-285750">
              <a:buFont typeface="Arial" panose="020B0604020202020204" pitchFamily="34" charset="0"/>
              <a:buChar char="•"/>
            </a:pPr>
            <a:r>
              <a:rPr lang="en-GB" sz="1400" dirty="0">
                <a:solidFill>
                  <a:schemeClr val="tx1">
                    <a:lumMod val="65000"/>
                    <a:lumOff val="35000"/>
                  </a:schemeClr>
                </a:solidFill>
              </a:rPr>
              <a:t>Single</a:t>
            </a:r>
          </a:p>
          <a:p>
            <a:pPr marL="285750" indent="-285750">
              <a:buFont typeface="Arial" panose="020B0604020202020204" pitchFamily="34" charset="0"/>
              <a:buChar char="•"/>
            </a:pPr>
            <a:r>
              <a:rPr lang="en-GB" sz="1400" dirty="0">
                <a:solidFill>
                  <a:schemeClr val="tx1">
                    <a:lumMod val="65000"/>
                    <a:lumOff val="35000"/>
                  </a:schemeClr>
                </a:solidFill>
              </a:rPr>
              <a:t>Compute tiers</a:t>
            </a:r>
          </a:p>
          <a:p>
            <a:pPr marL="742950" lvl="1" indent="-285750">
              <a:buFont typeface="Arial" panose="020B0604020202020204" pitchFamily="34" charset="0"/>
              <a:buChar char="•"/>
            </a:pPr>
            <a:r>
              <a:rPr lang="en-GB" sz="1400" dirty="0">
                <a:solidFill>
                  <a:schemeClr val="tx1">
                    <a:lumMod val="65000"/>
                    <a:lumOff val="35000"/>
                  </a:schemeClr>
                </a:solidFill>
              </a:rPr>
              <a:t>Single/Elastic Pools</a:t>
            </a:r>
          </a:p>
          <a:p>
            <a:pPr marL="1200150" lvl="2" indent="-285750">
              <a:buFont typeface="Arial" panose="020B0604020202020204" pitchFamily="34" charset="0"/>
              <a:buChar char="•"/>
            </a:pPr>
            <a:r>
              <a:rPr lang="en-GB" sz="1400" dirty="0">
                <a:solidFill>
                  <a:schemeClr val="tx1">
                    <a:lumMod val="65000"/>
                    <a:lumOff val="35000"/>
                  </a:schemeClr>
                </a:solidFill>
              </a:rPr>
              <a:t>Gen4: 1-24 /Gen5: 2-80 </a:t>
            </a:r>
            <a:r>
              <a:rPr lang="en-GB" sz="1400" dirty="0" err="1">
                <a:solidFill>
                  <a:schemeClr val="tx1">
                    <a:lumMod val="65000"/>
                    <a:lumOff val="35000"/>
                  </a:schemeClr>
                </a:solidFill>
              </a:rPr>
              <a:t>vCore</a:t>
            </a:r>
            <a:endParaRPr lang="en-GB" sz="1400" dirty="0">
              <a:solidFill>
                <a:schemeClr val="tx1">
                  <a:lumMod val="65000"/>
                  <a:lumOff val="35000"/>
                </a:schemeClr>
              </a:solidFill>
            </a:endParaRPr>
          </a:p>
          <a:p>
            <a:pPr marL="285750" indent="-285750">
              <a:buFont typeface="Arial" panose="020B0604020202020204" pitchFamily="34" charset="0"/>
              <a:buChar char="•"/>
            </a:pPr>
            <a:r>
              <a:rPr lang="en-GB" sz="1400" dirty="0">
                <a:solidFill>
                  <a:schemeClr val="tx1">
                    <a:lumMod val="65000"/>
                    <a:lumOff val="35000"/>
                  </a:schemeClr>
                </a:solidFill>
              </a:rPr>
              <a:t>Storage (Local SSD Cache)</a:t>
            </a:r>
          </a:p>
          <a:p>
            <a:pPr marL="742950" lvl="1" indent="-285750">
              <a:buFont typeface="Arial" panose="020B0604020202020204" pitchFamily="34" charset="0"/>
              <a:buChar char="•"/>
            </a:pPr>
            <a:r>
              <a:rPr lang="en-GB" sz="1400" dirty="0">
                <a:solidFill>
                  <a:schemeClr val="tx1">
                    <a:lumMod val="65000"/>
                    <a:lumOff val="35000"/>
                  </a:schemeClr>
                </a:solidFill>
              </a:rPr>
              <a:t>Single/Elastic Pools</a:t>
            </a:r>
          </a:p>
          <a:p>
            <a:pPr marL="1200150" lvl="2" indent="-285750">
              <a:buFont typeface="Arial" panose="020B0604020202020204" pitchFamily="34" charset="0"/>
              <a:buChar char="•"/>
            </a:pPr>
            <a:r>
              <a:rPr lang="en-GB" sz="1400" b="1" dirty="0">
                <a:solidFill>
                  <a:schemeClr val="tx1">
                    <a:lumMod val="65000"/>
                    <a:lumOff val="35000"/>
                  </a:schemeClr>
                </a:solidFill>
              </a:rPr>
              <a:t>Up to 100 TB (per instance)</a:t>
            </a:r>
          </a:p>
          <a:p>
            <a:pPr marL="285750" indent="-285750">
              <a:buFont typeface="Arial" panose="020B0604020202020204" pitchFamily="34" charset="0"/>
              <a:buChar char="•"/>
            </a:pPr>
            <a:r>
              <a:rPr lang="en-GB" sz="1400" dirty="0">
                <a:solidFill>
                  <a:schemeClr val="tx1">
                    <a:lumMod val="65000"/>
                    <a:lumOff val="35000"/>
                  </a:schemeClr>
                </a:solidFill>
              </a:rPr>
              <a:t>IO : </a:t>
            </a:r>
            <a:r>
              <a:rPr lang="en-GB" sz="1400" b="1" dirty="0">
                <a:solidFill>
                  <a:schemeClr val="tx1">
                    <a:lumMod val="65000"/>
                    <a:lumOff val="35000"/>
                  </a:schemeClr>
                </a:solidFill>
              </a:rPr>
              <a:t>&lt;0.5ms hot data and</a:t>
            </a:r>
            <a:r>
              <a:rPr lang="en-GB" sz="1400" dirty="0">
                <a:solidFill>
                  <a:schemeClr val="tx1">
                    <a:lumMod val="65000"/>
                    <a:lumOff val="35000"/>
                  </a:schemeClr>
                </a:solidFill>
              </a:rPr>
              <a:t> </a:t>
            </a:r>
            <a:r>
              <a:rPr lang="en-GB" sz="1400" b="1" dirty="0">
                <a:solidFill>
                  <a:schemeClr val="tx1">
                    <a:lumMod val="65000"/>
                    <a:lumOff val="35000"/>
                  </a:schemeClr>
                </a:solidFill>
              </a:rPr>
              <a:t>~2ms other data</a:t>
            </a:r>
            <a:endParaRPr lang="en-GB" sz="1400" dirty="0">
              <a:solidFill>
                <a:schemeClr val="tx1">
                  <a:lumMod val="65000"/>
                  <a:lumOff val="35000"/>
                </a:schemeClr>
              </a:solidFill>
            </a:endParaRPr>
          </a:p>
          <a:p>
            <a:pPr marL="285750" indent="-285750">
              <a:buFont typeface="Arial" panose="020B0604020202020204" pitchFamily="34" charset="0"/>
              <a:buChar char="•"/>
            </a:pPr>
            <a:r>
              <a:rPr lang="en-GB" sz="1400" dirty="0">
                <a:solidFill>
                  <a:schemeClr val="tx1">
                    <a:lumMod val="65000"/>
                    <a:lumOff val="35000"/>
                  </a:schemeClr>
                </a:solidFill>
              </a:rPr>
              <a:t>Replicas : </a:t>
            </a:r>
            <a:r>
              <a:rPr lang="en-GB" sz="1400" b="1" dirty="0">
                <a:solidFill>
                  <a:schemeClr val="tx1">
                    <a:lumMod val="65000"/>
                    <a:lumOff val="35000"/>
                  </a:schemeClr>
                </a:solidFill>
              </a:rPr>
              <a:t>1 read/write+</a:t>
            </a:r>
            <a:r>
              <a:rPr lang="en-GB" sz="1400" dirty="0">
                <a:solidFill>
                  <a:schemeClr val="tx1">
                    <a:lumMod val="65000"/>
                    <a:lumOff val="35000"/>
                  </a:schemeClr>
                </a:solidFill>
              </a:rPr>
              <a:t> </a:t>
            </a:r>
            <a:r>
              <a:rPr lang="en-GB" sz="1400" b="1" dirty="0">
                <a:solidFill>
                  <a:schemeClr val="tx1">
                    <a:lumMod val="65000"/>
                    <a:lumOff val="35000"/>
                  </a:schemeClr>
                </a:solidFill>
              </a:rPr>
              <a:t>up to 4 read replicas</a:t>
            </a:r>
          </a:p>
          <a:p>
            <a:pPr marL="285750" indent="-285750">
              <a:buFont typeface="Arial" panose="020B0604020202020204" pitchFamily="34" charset="0"/>
              <a:buChar char="•"/>
            </a:pPr>
            <a:r>
              <a:rPr lang="en-GB" sz="1400" dirty="0">
                <a:solidFill>
                  <a:schemeClr val="tx1">
                    <a:lumMod val="65000"/>
                    <a:lumOff val="35000"/>
                  </a:schemeClr>
                </a:solidFill>
              </a:rPr>
              <a:t>Backups: LRS/ZRS,RA-GRS</a:t>
            </a:r>
          </a:p>
          <a:p>
            <a:pPr marL="285750" indent="-285750">
              <a:buFont typeface="Arial" panose="020B0604020202020204" pitchFamily="34" charset="0"/>
              <a:buChar char="•"/>
            </a:pPr>
            <a:r>
              <a:rPr lang="en-GB" sz="1400" dirty="0">
                <a:solidFill>
                  <a:schemeClr val="tx1">
                    <a:lumMod val="65000"/>
                    <a:lumOff val="35000"/>
                  </a:schemeClr>
                </a:solidFill>
              </a:rPr>
              <a:t>Usage: </a:t>
            </a:r>
            <a:r>
              <a:rPr lang="en-GB" sz="1400" b="1" dirty="0">
                <a:solidFill>
                  <a:schemeClr val="tx1">
                    <a:lumMod val="65000"/>
                    <a:lumOff val="35000"/>
                  </a:schemeClr>
                </a:solidFill>
              </a:rPr>
              <a:t>OLTP with hight scalable storage and read scale requirements</a:t>
            </a:r>
          </a:p>
          <a:p>
            <a:pPr marL="285750" indent="-285750">
              <a:buFont typeface="Arial" panose="020B0604020202020204" pitchFamily="34" charset="0"/>
              <a:buChar char="•"/>
            </a:pPr>
            <a:endParaRPr lang="en-GB" sz="1400" dirty="0">
              <a:solidFill>
                <a:schemeClr val="tx1">
                  <a:lumMod val="65000"/>
                  <a:lumOff val="35000"/>
                </a:schemeClr>
              </a:solidFill>
            </a:endParaRPr>
          </a:p>
        </p:txBody>
      </p:sp>
      <p:cxnSp>
        <p:nvCxnSpPr>
          <p:cNvPr id="14" name="Straight Connector 13">
            <a:extLst>
              <a:ext uri="{FF2B5EF4-FFF2-40B4-BE49-F238E27FC236}">
                <a16:creationId xmlns:a16="http://schemas.microsoft.com/office/drawing/2014/main" id="{7004D789-C369-4EE9-ADCF-BB94C527C077}"/>
              </a:ext>
            </a:extLst>
          </p:cNvPr>
          <p:cNvCxnSpPr/>
          <p:nvPr/>
        </p:nvCxnSpPr>
        <p:spPr>
          <a:xfrm>
            <a:off x="4548964" y="1788454"/>
            <a:ext cx="0" cy="45903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9A60BAA-AFB1-40FE-91F3-478678CC5A48}"/>
              </a:ext>
            </a:extLst>
          </p:cNvPr>
          <p:cNvCxnSpPr/>
          <p:nvPr/>
        </p:nvCxnSpPr>
        <p:spPr>
          <a:xfrm>
            <a:off x="8468985" y="1709627"/>
            <a:ext cx="0" cy="4590339"/>
          </a:xfrm>
          <a:prstGeom prst="line">
            <a:avLst/>
          </a:prstGeom>
        </p:spPr>
        <p:style>
          <a:lnRef idx="1">
            <a:schemeClr val="accent1"/>
          </a:lnRef>
          <a:fillRef idx="0">
            <a:schemeClr val="accent1"/>
          </a:fillRef>
          <a:effectRef idx="0">
            <a:schemeClr val="accent1"/>
          </a:effectRef>
          <a:fontRef idx="minor">
            <a:schemeClr val="tx1"/>
          </a:fontRef>
        </p:style>
      </p:cxnSp>
      <p:sp>
        <p:nvSpPr>
          <p:cNvPr id="16" name="Arrow: Left-Right 15">
            <a:extLst>
              <a:ext uri="{FF2B5EF4-FFF2-40B4-BE49-F238E27FC236}">
                <a16:creationId xmlns:a16="http://schemas.microsoft.com/office/drawing/2014/main" id="{91C2AD31-A708-4001-8B2C-CE998B1BC517}"/>
              </a:ext>
            </a:extLst>
          </p:cNvPr>
          <p:cNvSpPr/>
          <p:nvPr/>
        </p:nvSpPr>
        <p:spPr>
          <a:xfrm>
            <a:off x="4262619" y="3422776"/>
            <a:ext cx="590595" cy="30003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Arrow: Right 16">
            <a:extLst>
              <a:ext uri="{FF2B5EF4-FFF2-40B4-BE49-F238E27FC236}">
                <a16:creationId xmlns:a16="http://schemas.microsoft.com/office/drawing/2014/main" id="{5FF33C70-50C7-427B-849E-54C24E00F50C}"/>
              </a:ext>
            </a:extLst>
          </p:cNvPr>
          <p:cNvSpPr/>
          <p:nvPr/>
        </p:nvSpPr>
        <p:spPr>
          <a:xfrm>
            <a:off x="8235869" y="3429000"/>
            <a:ext cx="433878" cy="3000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997290154"/>
      </p:ext>
    </p:extLst>
  </p:cSld>
  <p:clrMapOvr>
    <a:masterClrMapping/>
  </p:clrMapOvr>
</p:sld>
</file>

<file path=ppt/theme/theme1.xml><?xml version="1.0" encoding="utf-8"?>
<a:theme xmlns:a="http://schemas.openxmlformats.org/drawingml/2006/main" name="COV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a:themeElements>
    <a:clrScheme name="FP_Brand">
      <a:dk1>
        <a:sysClr val="windowText" lastClr="000000"/>
      </a:dk1>
      <a:lt1>
        <a:srgbClr val="FFFFFF"/>
      </a:lt1>
      <a:dk2>
        <a:srgbClr val="FFFFFF"/>
      </a:dk2>
      <a:lt2>
        <a:srgbClr val="262626"/>
      </a:lt2>
      <a:accent1>
        <a:srgbClr val="FFA000"/>
      </a:accent1>
      <a:accent2>
        <a:srgbClr val="FF5F00"/>
      </a:accent2>
      <a:accent3>
        <a:srgbClr val="00B9E7"/>
      </a:accent3>
      <a:accent4>
        <a:srgbClr val="3777BC"/>
      </a:accent4>
      <a:accent5>
        <a:srgbClr val="A44082"/>
      </a:accent5>
      <a:accent6>
        <a:srgbClr val="5E2E86"/>
      </a:accent6>
      <a:hlink>
        <a:srgbClr val="FF5F00"/>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V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49457</TotalTime>
  <Words>2254</Words>
  <Application>Microsoft Office PowerPoint</Application>
  <PresentationFormat>Widescreen</PresentationFormat>
  <Paragraphs>368</Paragraphs>
  <Slides>35</Slides>
  <Notes>14</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35</vt:i4>
      </vt:variant>
    </vt:vector>
  </HeadingPairs>
  <TitlesOfParts>
    <vt:vector size="46" baseType="lpstr">
      <vt:lpstr>Arial</vt:lpstr>
      <vt:lpstr>Bahnschrift SemiBold</vt:lpstr>
      <vt:lpstr>Calibri</vt:lpstr>
      <vt:lpstr>Calibri Light</vt:lpstr>
      <vt:lpstr>Consolas</vt:lpstr>
      <vt:lpstr>Malleable-FP</vt:lpstr>
      <vt:lpstr>Malleable-FP Thin</vt:lpstr>
      <vt:lpstr>Wingdings</vt:lpstr>
      <vt:lpstr>COVER</vt:lpstr>
      <vt:lpstr>CONTENT</vt:lpstr>
      <vt:lpstr>1_COVER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Sitko</dc:creator>
  <cp:lastModifiedBy>tkrawczyk</cp:lastModifiedBy>
  <cp:revision>585</cp:revision>
  <dcterms:created xsi:type="dcterms:W3CDTF">2016-06-22T10:14:21Z</dcterms:created>
  <dcterms:modified xsi:type="dcterms:W3CDTF">2020-02-27T18:44:04Z</dcterms:modified>
</cp:coreProperties>
</file>